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61" r:id="rId5"/>
    <p:sldId id="263" r:id="rId6"/>
    <p:sldId id="262" r:id="rId7"/>
    <p:sldId id="268" r:id="rId8"/>
    <p:sldId id="269" r:id="rId9"/>
    <p:sldId id="270" r:id="rId10"/>
    <p:sldId id="271" r:id="rId11"/>
    <p:sldId id="272" r:id="rId12"/>
    <p:sldId id="273" r:id="rId13"/>
    <p:sldId id="266" r:id="rId14"/>
    <p:sldId id="274" r:id="rId1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1147"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328913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28963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32571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343257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89956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147301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349226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409047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149281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343492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A7455D-742E-4C45-B6B9-676E64A41625}" type="datetimeFigureOut">
              <a:rPr kumimoji="1" lang="ja-JP" altLang="en-US" smtClean="0"/>
              <a:t>2021/6/10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197358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7455D-742E-4C45-B6B9-676E64A41625}" type="datetimeFigureOut">
              <a:rPr kumimoji="1" lang="ja-JP" altLang="en-US" smtClean="0"/>
              <a:t>2021/6/10</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2142E-02FD-4FEA-906F-06F11ADA1EFF}" type="slidenum">
              <a:rPr kumimoji="1" lang="ja-JP" altLang="en-US" smtClean="0"/>
              <a:t>‹#›</a:t>
            </a:fld>
            <a:endParaRPr kumimoji="1" lang="ja-JP" altLang="en-US"/>
          </a:p>
        </p:txBody>
      </p:sp>
    </p:spTree>
    <p:extLst>
      <p:ext uri="{BB962C8B-B14F-4D97-AF65-F5344CB8AC3E}">
        <p14:creationId xmlns:p14="http://schemas.microsoft.com/office/powerpoint/2010/main" val="297820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906000" cy="692695"/>
          </a:xfrm>
          <a:solidFill>
            <a:schemeClr val="accent2"/>
          </a:solidFill>
        </p:spPr>
        <p:txBody>
          <a:bodyPr>
            <a:noAutofit/>
          </a:bodyPr>
          <a:lstStyle/>
          <a:p>
            <a:r>
              <a:rPr lang="ja-JP" altLang="en-US" sz="3200" dirty="0">
                <a:solidFill>
                  <a:schemeClr val="bg1"/>
                </a:solidFill>
              </a:rPr>
              <a:t>機構認定専門医制度の単位取得について</a:t>
            </a:r>
            <a:endParaRPr kumimoji="1" lang="ja-JP" altLang="en-US" sz="3200" dirty="0">
              <a:solidFill>
                <a:schemeClr val="bg1"/>
              </a:solidFill>
            </a:endParaRPr>
          </a:p>
        </p:txBody>
      </p:sp>
      <p:sp>
        <p:nvSpPr>
          <p:cNvPr id="3" name="サブタイトル 2"/>
          <p:cNvSpPr>
            <a:spLocks noGrp="1"/>
          </p:cNvSpPr>
          <p:nvPr>
            <p:ph type="subTitle" idx="1"/>
          </p:nvPr>
        </p:nvSpPr>
        <p:spPr>
          <a:xfrm>
            <a:off x="0" y="2276872"/>
            <a:ext cx="9906000" cy="1944216"/>
          </a:xfrm>
          <a:noFill/>
        </p:spPr>
        <p:txBody>
          <a:bodyPr>
            <a:noAutofit/>
          </a:bodyPr>
          <a:lstStyle/>
          <a:p>
            <a:r>
              <a:rPr lang="ja-JP" altLang="en-US" sz="5400" dirty="0">
                <a:solidFill>
                  <a:schemeClr val="tx1"/>
                </a:solidFill>
                <a:latin typeface="A-OTF ゴシックMB101 Pro U" pitchFamily="34" charset="-128"/>
                <a:ea typeface="A-OTF ゴシックMB101 Pro U" pitchFamily="34" charset="-128"/>
              </a:rPr>
              <a:t>機構認定専門医制度における</a:t>
            </a:r>
            <a:endParaRPr lang="en-US" altLang="ja-JP" sz="5400" dirty="0">
              <a:solidFill>
                <a:schemeClr val="tx1"/>
              </a:solidFill>
              <a:latin typeface="A-OTF ゴシックMB101 Pro U" pitchFamily="34" charset="-128"/>
              <a:ea typeface="A-OTF ゴシックMB101 Pro U" pitchFamily="34" charset="-128"/>
            </a:endParaRPr>
          </a:p>
          <a:p>
            <a:r>
              <a:rPr lang="ja-JP" altLang="en-US" sz="5400" dirty="0">
                <a:solidFill>
                  <a:schemeClr val="tx1"/>
                </a:solidFill>
                <a:latin typeface="A-OTF ゴシックMB101 Pro U" pitchFamily="34" charset="-128"/>
                <a:ea typeface="A-OTF ゴシックMB101 Pro U" pitchFamily="34" charset="-128"/>
              </a:rPr>
              <a:t>単位取得の受付方法について</a:t>
            </a:r>
          </a:p>
        </p:txBody>
      </p:sp>
      <p:sp>
        <p:nvSpPr>
          <p:cNvPr id="10"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sp>
        <p:nvSpPr>
          <p:cNvPr id="4" name="テキスト ボックス 3"/>
          <p:cNvSpPr txBox="1"/>
          <p:nvPr/>
        </p:nvSpPr>
        <p:spPr>
          <a:xfrm>
            <a:off x="0" y="1281534"/>
            <a:ext cx="9906000" cy="923330"/>
          </a:xfrm>
          <a:prstGeom prst="rect">
            <a:avLst/>
          </a:prstGeom>
          <a:noFill/>
        </p:spPr>
        <p:txBody>
          <a:bodyPr wrap="square" rtlCol="0">
            <a:spAutoFit/>
          </a:bodyPr>
          <a:lstStyle/>
          <a:p>
            <a:pPr algn="ctr"/>
            <a:r>
              <a:rPr kumimoji="1" lang="en-US" altLang="ja-JP" sz="5400" dirty="0">
                <a:solidFill>
                  <a:srgbClr val="FF0000"/>
                </a:solidFill>
                <a:latin typeface="A-OTF ゴシックMB101 Pro U" pitchFamily="34" charset="-128"/>
                <a:ea typeface="A-OTF ゴシックMB101 Pro U" pitchFamily="34" charset="-128"/>
              </a:rPr>
              <a:t>10</a:t>
            </a:r>
            <a:r>
              <a:rPr kumimoji="1" lang="ja-JP" altLang="en-US" sz="5400" dirty="0">
                <a:solidFill>
                  <a:srgbClr val="FF0000"/>
                </a:solidFill>
                <a:latin typeface="A-OTF ゴシックMB101 Pro U" pitchFamily="34" charset="-128"/>
                <a:ea typeface="A-OTF ゴシックMB101 Pro U" pitchFamily="34" charset="-128"/>
              </a:rPr>
              <a:t>分でわかる！</a:t>
            </a:r>
          </a:p>
        </p:txBody>
      </p:sp>
      <p:sp>
        <p:nvSpPr>
          <p:cNvPr id="6" name="サブタイトル 2"/>
          <p:cNvSpPr txBox="1">
            <a:spLocks/>
          </p:cNvSpPr>
          <p:nvPr/>
        </p:nvSpPr>
        <p:spPr>
          <a:xfrm>
            <a:off x="-15552" y="4221088"/>
            <a:ext cx="9906000" cy="57606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400" dirty="0">
                <a:solidFill>
                  <a:srgbClr val="0000FF"/>
                </a:solidFill>
                <a:latin typeface="A-OTF ゴシックMB101 Pro U" pitchFamily="34" charset="-128"/>
                <a:ea typeface="A-OTF ゴシックMB101 Pro U" pitchFamily="34" charset="-128"/>
              </a:rPr>
              <a:t>＊</a:t>
            </a:r>
            <a:r>
              <a:rPr lang="en-US" altLang="ja-JP" sz="2400" dirty="0" err="1">
                <a:solidFill>
                  <a:srgbClr val="0000FF"/>
                </a:solidFill>
                <a:latin typeface="A-OTF ゴシックMB101 Pro U" pitchFamily="34" charset="-128"/>
                <a:ea typeface="A-OTF ゴシックMB101 Pro U" pitchFamily="34" charset="-128"/>
              </a:rPr>
              <a:t>ppt</a:t>
            </a:r>
            <a:r>
              <a:rPr lang="ja-JP" altLang="en-US" sz="2400" dirty="0">
                <a:solidFill>
                  <a:srgbClr val="0000FF"/>
                </a:solidFill>
                <a:latin typeface="A-OTF ゴシックMB101 Pro U" pitchFamily="34" charset="-128"/>
                <a:ea typeface="A-OTF ゴシックMB101 Pro U" pitchFamily="34" charset="-128"/>
              </a:rPr>
              <a:t>のスライドショー機能にてご確認ください。</a:t>
            </a:r>
          </a:p>
        </p:txBody>
      </p:sp>
    </p:spTree>
    <p:extLst>
      <p:ext uri="{BB962C8B-B14F-4D97-AF65-F5344CB8AC3E}">
        <p14:creationId xmlns:p14="http://schemas.microsoft.com/office/powerpoint/2010/main" val="38170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60648"/>
            <a:ext cx="9191625"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296816" y="2348880"/>
            <a:ext cx="4842992" cy="1261884"/>
          </a:xfrm>
          <a:prstGeom prst="rect">
            <a:avLst/>
          </a:prstGeom>
          <a:solidFill>
            <a:schemeClr val="bg1"/>
          </a:solidFill>
          <a:ln w="28575">
            <a:solidFill>
              <a:srgbClr val="00B050"/>
            </a:solidFill>
          </a:ln>
        </p:spPr>
        <p:txBody>
          <a:bodyPr wrap="none" rtlCol="0">
            <a:spAutoFit/>
          </a:bodyPr>
          <a:lstStyle/>
          <a:p>
            <a:r>
              <a:rPr kumimoji="1" lang="ja-JP" altLang="en-US" sz="2800" dirty="0">
                <a:solidFill>
                  <a:srgbClr val="FF0000"/>
                </a:solidFill>
              </a:rPr>
              <a:t>この日の合計取得単位　</a:t>
            </a:r>
            <a:r>
              <a:rPr kumimoji="1" lang="en-US" altLang="ja-JP" sz="2800" dirty="0">
                <a:solidFill>
                  <a:srgbClr val="FF0000"/>
                </a:solidFill>
              </a:rPr>
              <a:t>6</a:t>
            </a:r>
            <a:r>
              <a:rPr kumimoji="1" lang="ja-JP" altLang="en-US" sz="2800" dirty="0">
                <a:solidFill>
                  <a:srgbClr val="FF0000"/>
                </a:solidFill>
              </a:rPr>
              <a:t>単位</a:t>
            </a:r>
            <a:endParaRPr kumimoji="1" lang="en-US" altLang="ja-JP" sz="2800" dirty="0">
              <a:solidFill>
                <a:srgbClr val="FF0000"/>
              </a:solidFill>
            </a:endParaRPr>
          </a:p>
          <a:p>
            <a:r>
              <a:rPr lang="ja-JP" altLang="en-US" sz="2400" dirty="0">
                <a:solidFill>
                  <a:srgbClr val="FF0000"/>
                </a:solidFill>
              </a:rPr>
              <a:t>内訳：皮膚科領域</a:t>
            </a:r>
            <a:r>
              <a:rPr lang="en-US" altLang="ja-JP" sz="2400" dirty="0">
                <a:solidFill>
                  <a:srgbClr val="FF0000"/>
                </a:solidFill>
              </a:rPr>
              <a:t>		4</a:t>
            </a:r>
            <a:r>
              <a:rPr lang="ja-JP" altLang="en-US" sz="2400" dirty="0">
                <a:solidFill>
                  <a:srgbClr val="FF0000"/>
                </a:solidFill>
              </a:rPr>
              <a:t>単位</a:t>
            </a:r>
            <a:endParaRPr lang="en-US" altLang="ja-JP" sz="2400" dirty="0">
              <a:solidFill>
                <a:srgbClr val="FF0000"/>
              </a:solidFill>
            </a:endParaRPr>
          </a:p>
          <a:p>
            <a:pPr algn="dist"/>
            <a:r>
              <a:rPr lang="ja-JP" altLang="en-US" sz="2400" dirty="0">
                <a:solidFill>
                  <a:srgbClr val="FF0000"/>
                </a:solidFill>
              </a:rPr>
              <a:t>　　　  共通講習 </a:t>
            </a:r>
            <a:r>
              <a:rPr lang="en-US" altLang="ja-JP" sz="2400" dirty="0">
                <a:solidFill>
                  <a:srgbClr val="FF0000"/>
                </a:solidFill>
              </a:rPr>
              <a:t>	</a:t>
            </a:r>
            <a:r>
              <a:rPr lang="ja-JP" altLang="en-US" sz="2400" dirty="0">
                <a:solidFill>
                  <a:srgbClr val="FF0000"/>
                </a:solidFill>
              </a:rPr>
              <a:t>    </a:t>
            </a:r>
            <a:r>
              <a:rPr lang="en-US" altLang="ja-JP" sz="2400" dirty="0">
                <a:solidFill>
                  <a:srgbClr val="FF0000"/>
                </a:solidFill>
              </a:rPr>
              <a:t>	2</a:t>
            </a:r>
            <a:r>
              <a:rPr lang="ja-JP" altLang="en-US" sz="2400" dirty="0">
                <a:solidFill>
                  <a:srgbClr val="FF0000"/>
                </a:solidFill>
              </a:rPr>
              <a:t>単位</a:t>
            </a:r>
            <a:endParaRPr kumimoji="1" lang="ja-JP" altLang="en-US" sz="2400" dirty="0">
              <a:solidFill>
                <a:srgbClr val="FF0000"/>
              </a:solidFill>
            </a:endParaRPr>
          </a:p>
        </p:txBody>
      </p:sp>
      <p:sp>
        <p:nvSpPr>
          <p:cNvPr id="10" name="タイトル 1"/>
          <p:cNvSpPr txBox="1">
            <a:spLocks/>
          </p:cNvSpPr>
          <p:nvPr/>
        </p:nvSpPr>
        <p:spPr>
          <a:xfrm>
            <a:off x="0" y="-27384"/>
            <a:ext cx="9906000" cy="346347"/>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chemeClr val="bg1"/>
                </a:solidFill>
              </a:rPr>
              <a:t>第</a:t>
            </a:r>
            <a:r>
              <a:rPr lang="en-US" altLang="ja-JP" sz="2000" dirty="0">
                <a:solidFill>
                  <a:schemeClr val="bg1"/>
                </a:solidFill>
              </a:rPr>
              <a:t>117</a:t>
            </a:r>
            <a:r>
              <a:rPr lang="ja-JP" altLang="en-US" sz="2000" dirty="0">
                <a:solidFill>
                  <a:schemeClr val="bg1"/>
                </a:solidFill>
              </a:rPr>
              <a:t>回総会を例にした単位取得について（</a:t>
            </a:r>
            <a:r>
              <a:rPr lang="en-US" altLang="ja-JP" sz="2000" dirty="0">
                <a:solidFill>
                  <a:schemeClr val="bg1"/>
                </a:solidFill>
              </a:rPr>
              <a:t>3</a:t>
            </a:r>
            <a:r>
              <a:rPr lang="ja-JP" altLang="en-US" sz="2000" dirty="0">
                <a:solidFill>
                  <a:schemeClr val="bg1"/>
                </a:solidFill>
              </a:rPr>
              <a:t>日目）</a:t>
            </a:r>
          </a:p>
        </p:txBody>
      </p:sp>
      <p:sp>
        <p:nvSpPr>
          <p:cNvPr id="11" name="下矢印 10"/>
          <p:cNvSpPr/>
          <p:nvPr/>
        </p:nvSpPr>
        <p:spPr>
          <a:xfrm rot="19150891">
            <a:off x="2084756" y="1951990"/>
            <a:ext cx="317789" cy="1973134"/>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1431364" y="1301965"/>
            <a:ext cx="317789" cy="674989"/>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7907735">
            <a:off x="3970087" y="3148158"/>
            <a:ext cx="317789" cy="2432290"/>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68" y="1045399"/>
            <a:ext cx="576064" cy="51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1884932" y="1866310"/>
            <a:ext cx="1267868"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15" name="テキスト ボックス 14"/>
          <p:cNvSpPr txBox="1"/>
          <p:nvPr/>
        </p:nvSpPr>
        <p:spPr>
          <a:xfrm>
            <a:off x="1196241" y="3780436"/>
            <a:ext cx="1338564"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16" name="テキスト ボックス 15"/>
          <p:cNvSpPr txBox="1"/>
          <p:nvPr/>
        </p:nvSpPr>
        <p:spPr>
          <a:xfrm>
            <a:off x="5529064" y="4806827"/>
            <a:ext cx="2354922"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6" name="テキスト ボックス 5"/>
          <p:cNvSpPr txBox="1"/>
          <p:nvPr/>
        </p:nvSpPr>
        <p:spPr>
          <a:xfrm>
            <a:off x="2360712" y="1835532"/>
            <a:ext cx="763351" cy="369332"/>
          </a:xfrm>
          <a:prstGeom prst="rect">
            <a:avLst/>
          </a:prstGeom>
          <a:noFill/>
        </p:spPr>
        <p:txBody>
          <a:bodyPr wrap="none" rtlCol="0">
            <a:spAutoFit/>
          </a:bodyPr>
          <a:lstStyle/>
          <a:p>
            <a:r>
              <a:rPr kumimoji="1" lang="en-US" altLang="ja-JP" dirty="0"/>
              <a:t>2</a:t>
            </a:r>
            <a:r>
              <a:rPr kumimoji="1" lang="ja-JP" altLang="en-US" dirty="0"/>
              <a:t>単位</a:t>
            </a:r>
          </a:p>
        </p:txBody>
      </p:sp>
      <p:sp>
        <p:nvSpPr>
          <p:cNvPr id="7" name="テキスト ボックス 6"/>
          <p:cNvSpPr txBox="1"/>
          <p:nvPr/>
        </p:nvSpPr>
        <p:spPr>
          <a:xfrm>
            <a:off x="1771454" y="3765047"/>
            <a:ext cx="763351" cy="369332"/>
          </a:xfrm>
          <a:prstGeom prst="rect">
            <a:avLst/>
          </a:prstGeom>
          <a:noFill/>
        </p:spPr>
        <p:txBody>
          <a:bodyPr wrap="none" rtlCol="0">
            <a:spAutoFit/>
          </a:bodyPr>
          <a:lstStyle/>
          <a:p>
            <a:r>
              <a:rPr kumimoji="1" lang="en-US" altLang="ja-JP" dirty="0"/>
              <a:t>2</a:t>
            </a:r>
            <a:r>
              <a:rPr kumimoji="1" lang="ja-JP" altLang="en-US" dirty="0"/>
              <a:t>単位</a:t>
            </a:r>
          </a:p>
        </p:txBody>
      </p:sp>
      <p:sp>
        <p:nvSpPr>
          <p:cNvPr id="8" name="テキスト ボックス 7"/>
          <p:cNvSpPr txBox="1"/>
          <p:nvPr/>
        </p:nvSpPr>
        <p:spPr>
          <a:xfrm>
            <a:off x="5972794" y="4787860"/>
            <a:ext cx="2127216" cy="369332"/>
          </a:xfrm>
          <a:prstGeom prst="rect">
            <a:avLst/>
          </a:prstGeom>
          <a:noFill/>
        </p:spPr>
        <p:txBody>
          <a:bodyPr wrap="square" rtlCol="0">
            <a:spAutoFit/>
          </a:bodyPr>
          <a:lstStyle/>
          <a:p>
            <a:pPr algn="ctr"/>
            <a:r>
              <a:rPr kumimoji="1" lang="en-US" altLang="ja-JP" dirty="0"/>
              <a:t>2</a:t>
            </a:r>
            <a:r>
              <a:rPr kumimoji="1" lang="ja-JP" altLang="en-US" dirty="0"/>
              <a:t>単位</a:t>
            </a:r>
            <a:r>
              <a:rPr lang="ja-JP" altLang="en-US" dirty="0"/>
              <a:t>（共通講習）</a:t>
            </a:r>
            <a:endParaRPr kumimoji="1" lang="ja-JP" altLang="en-US" dirty="0"/>
          </a:p>
        </p:txBody>
      </p:sp>
    </p:spTree>
    <p:extLst>
      <p:ext uri="{BB962C8B-B14F-4D97-AF65-F5344CB8AC3E}">
        <p14:creationId xmlns:p14="http://schemas.microsoft.com/office/powerpoint/2010/main" val="16248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8867E-6 3.8885E-6 L 1.28867E-6 0.11543 " pathEditMode="relative" rAng="0" ptsTypes="AA">
                                      <p:cBhvr>
                                        <p:cTn id="6" dur="2000" fill="hold"/>
                                        <p:tgtEl>
                                          <p:spTgt spid="3"/>
                                        </p:tgtEl>
                                        <p:attrNameLst>
                                          <p:attrName>ppt_x</p:attrName>
                                          <p:attrName>ppt_y</p:attrName>
                                        </p:attrNameLst>
                                      </p:cBhvr>
                                      <p:rCtr x="0" y="576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50697E-6 0.11543 L 0.12086 0.33125 " pathEditMode="relative" rAng="0" ptsTypes="AA">
                                      <p:cBhvr>
                                        <p:cTn id="22" dur="2000" fill="hold"/>
                                        <p:tgtEl>
                                          <p:spTgt spid="3"/>
                                        </p:tgtEl>
                                        <p:attrNameLst>
                                          <p:attrName>ppt_x</p:attrName>
                                          <p:attrName>ppt_y</p:attrName>
                                        </p:attrNameLst>
                                      </p:cBhvr>
                                      <p:rCtr x="6043" y="10780"/>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12086 0.33125 L 0.36801 0.5096 " pathEditMode="relative" rAng="0" ptsTypes="AA">
                                      <p:cBhvr>
                                        <p:cTn id="38" dur="2000" fill="hold"/>
                                        <p:tgtEl>
                                          <p:spTgt spid="3"/>
                                        </p:tgtEl>
                                        <p:attrNameLst>
                                          <p:attrName>ppt_x</p:attrName>
                                          <p:attrName>ppt_y</p:attrName>
                                        </p:attrNameLst>
                                      </p:cBhvr>
                                      <p:rCtr x="12358" y="8906"/>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341709"/>
            <a:ext cx="9134475"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992560" y="4554994"/>
            <a:ext cx="4842992" cy="1261884"/>
          </a:xfrm>
          <a:prstGeom prst="rect">
            <a:avLst/>
          </a:prstGeom>
          <a:solidFill>
            <a:schemeClr val="bg1"/>
          </a:solidFill>
          <a:ln w="28575">
            <a:solidFill>
              <a:srgbClr val="00B050"/>
            </a:solidFill>
          </a:ln>
        </p:spPr>
        <p:txBody>
          <a:bodyPr wrap="none" rtlCol="0">
            <a:spAutoFit/>
          </a:bodyPr>
          <a:lstStyle/>
          <a:p>
            <a:r>
              <a:rPr kumimoji="1" lang="ja-JP" altLang="en-US" sz="2800" dirty="0">
                <a:solidFill>
                  <a:srgbClr val="FF0000"/>
                </a:solidFill>
              </a:rPr>
              <a:t>この日の合計取得単位　</a:t>
            </a:r>
            <a:r>
              <a:rPr lang="en-US" altLang="ja-JP" sz="2800" dirty="0">
                <a:solidFill>
                  <a:srgbClr val="FF0000"/>
                </a:solidFill>
              </a:rPr>
              <a:t>4</a:t>
            </a:r>
            <a:r>
              <a:rPr kumimoji="1" lang="ja-JP" altLang="en-US" sz="2800" dirty="0">
                <a:solidFill>
                  <a:srgbClr val="FF0000"/>
                </a:solidFill>
              </a:rPr>
              <a:t>単位</a:t>
            </a:r>
            <a:endParaRPr kumimoji="1" lang="en-US" altLang="ja-JP" sz="2800" dirty="0">
              <a:solidFill>
                <a:srgbClr val="FF0000"/>
              </a:solidFill>
            </a:endParaRPr>
          </a:p>
          <a:p>
            <a:r>
              <a:rPr lang="ja-JP" altLang="en-US" sz="2400" dirty="0">
                <a:solidFill>
                  <a:srgbClr val="FF0000"/>
                </a:solidFill>
              </a:rPr>
              <a:t>内訳：皮膚科領域</a:t>
            </a:r>
            <a:r>
              <a:rPr lang="en-US" altLang="ja-JP" sz="2400" dirty="0">
                <a:solidFill>
                  <a:srgbClr val="FF0000"/>
                </a:solidFill>
              </a:rPr>
              <a:t>		2</a:t>
            </a:r>
            <a:r>
              <a:rPr lang="ja-JP" altLang="en-US" sz="2400" dirty="0">
                <a:solidFill>
                  <a:srgbClr val="FF0000"/>
                </a:solidFill>
              </a:rPr>
              <a:t>単位</a:t>
            </a:r>
            <a:endParaRPr lang="en-US" altLang="ja-JP" sz="2400" dirty="0">
              <a:solidFill>
                <a:srgbClr val="FF0000"/>
              </a:solidFill>
            </a:endParaRPr>
          </a:p>
          <a:p>
            <a:r>
              <a:rPr lang="ja-JP" altLang="en-US" sz="2400" dirty="0">
                <a:solidFill>
                  <a:srgbClr val="FF0000"/>
                </a:solidFill>
              </a:rPr>
              <a:t>　　　  共通講習 </a:t>
            </a:r>
            <a:r>
              <a:rPr lang="en-US" altLang="ja-JP" sz="2400" dirty="0">
                <a:solidFill>
                  <a:srgbClr val="FF0000"/>
                </a:solidFill>
              </a:rPr>
              <a:t>	</a:t>
            </a:r>
            <a:r>
              <a:rPr lang="ja-JP" altLang="en-US" sz="2400" dirty="0">
                <a:solidFill>
                  <a:srgbClr val="FF0000"/>
                </a:solidFill>
              </a:rPr>
              <a:t>    </a:t>
            </a:r>
            <a:r>
              <a:rPr lang="en-US" altLang="ja-JP" sz="2400" dirty="0">
                <a:solidFill>
                  <a:srgbClr val="FF0000"/>
                </a:solidFill>
              </a:rPr>
              <a:t>	2</a:t>
            </a:r>
            <a:r>
              <a:rPr lang="ja-JP" altLang="en-US" sz="2400" dirty="0">
                <a:solidFill>
                  <a:srgbClr val="FF0000"/>
                </a:solidFill>
              </a:rPr>
              <a:t>単位</a:t>
            </a:r>
            <a:endParaRPr kumimoji="1" lang="ja-JP" altLang="en-US" sz="2400" dirty="0">
              <a:solidFill>
                <a:srgbClr val="FF0000"/>
              </a:solidFill>
            </a:endParaRPr>
          </a:p>
        </p:txBody>
      </p:sp>
      <p:sp>
        <p:nvSpPr>
          <p:cNvPr id="9" name="タイトル 1"/>
          <p:cNvSpPr txBox="1">
            <a:spLocks/>
          </p:cNvSpPr>
          <p:nvPr/>
        </p:nvSpPr>
        <p:spPr>
          <a:xfrm>
            <a:off x="0" y="-27384"/>
            <a:ext cx="9906000" cy="346347"/>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chemeClr val="bg1"/>
                </a:solidFill>
              </a:rPr>
              <a:t>第</a:t>
            </a:r>
            <a:r>
              <a:rPr lang="en-US" altLang="ja-JP" sz="2000" dirty="0">
                <a:solidFill>
                  <a:schemeClr val="bg1"/>
                </a:solidFill>
              </a:rPr>
              <a:t>117</a:t>
            </a:r>
            <a:r>
              <a:rPr lang="ja-JP" altLang="en-US" sz="2000" dirty="0">
                <a:solidFill>
                  <a:schemeClr val="bg1"/>
                </a:solidFill>
              </a:rPr>
              <a:t>回総会を例にした単位取得について（</a:t>
            </a:r>
            <a:r>
              <a:rPr lang="en-US" altLang="ja-JP" sz="2000" dirty="0">
                <a:solidFill>
                  <a:schemeClr val="bg1"/>
                </a:solidFill>
              </a:rPr>
              <a:t>4</a:t>
            </a:r>
            <a:r>
              <a:rPr lang="ja-JP" altLang="en-US" sz="2000" dirty="0">
                <a:solidFill>
                  <a:schemeClr val="bg1"/>
                </a:solidFill>
              </a:rPr>
              <a:t>日目）</a:t>
            </a:r>
          </a:p>
        </p:txBody>
      </p:sp>
      <p:sp>
        <p:nvSpPr>
          <p:cNvPr id="10" name="下矢印 9"/>
          <p:cNvSpPr/>
          <p:nvPr/>
        </p:nvSpPr>
        <p:spPr>
          <a:xfrm rot="16950231">
            <a:off x="3096833" y="168487"/>
            <a:ext cx="317789" cy="2737722"/>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406693" y="2006471"/>
            <a:ext cx="317789" cy="1607075"/>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68" y="1017524"/>
            <a:ext cx="576064" cy="51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938140" y="1819563"/>
            <a:ext cx="2391124"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4" name="テキスト ボックス 3"/>
          <p:cNvSpPr txBox="1"/>
          <p:nvPr/>
        </p:nvSpPr>
        <p:spPr>
          <a:xfrm>
            <a:off x="5241032" y="1804174"/>
            <a:ext cx="2274932" cy="369332"/>
          </a:xfrm>
          <a:prstGeom prst="rect">
            <a:avLst/>
          </a:prstGeom>
          <a:noFill/>
        </p:spPr>
        <p:txBody>
          <a:bodyPr wrap="square" rtlCol="0">
            <a:spAutoFit/>
          </a:bodyPr>
          <a:lstStyle/>
          <a:p>
            <a:pPr algn="ctr"/>
            <a:r>
              <a:rPr kumimoji="1" lang="en-US" altLang="ja-JP" dirty="0"/>
              <a:t>2</a:t>
            </a:r>
            <a:r>
              <a:rPr kumimoji="1" lang="ja-JP" altLang="en-US" dirty="0"/>
              <a:t>単位</a:t>
            </a:r>
            <a:r>
              <a:rPr lang="ja-JP" altLang="en-US" dirty="0"/>
              <a:t>（共通講習）</a:t>
            </a:r>
            <a:endParaRPr kumimoji="1" lang="ja-JP" altLang="en-US" dirty="0"/>
          </a:p>
        </p:txBody>
      </p:sp>
      <p:sp>
        <p:nvSpPr>
          <p:cNvPr id="13" name="テキスト ボックス 12"/>
          <p:cNvSpPr txBox="1"/>
          <p:nvPr/>
        </p:nvSpPr>
        <p:spPr>
          <a:xfrm>
            <a:off x="4938140" y="3264340"/>
            <a:ext cx="1282267"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5" name="テキスト ボックス 4"/>
          <p:cNvSpPr txBox="1"/>
          <p:nvPr/>
        </p:nvSpPr>
        <p:spPr>
          <a:xfrm>
            <a:off x="5457056" y="3233562"/>
            <a:ext cx="763351" cy="369332"/>
          </a:xfrm>
          <a:prstGeom prst="rect">
            <a:avLst/>
          </a:prstGeom>
          <a:noFill/>
        </p:spPr>
        <p:txBody>
          <a:bodyPr wrap="none" rtlCol="0">
            <a:spAutoFit/>
          </a:bodyPr>
          <a:lstStyle/>
          <a:p>
            <a:r>
              <a:rPr kumimoji="1" lang="en-US" altLang="ja-JP" dirty="0"/>
              <a:t>2</a:t>
            </a:r>
            <a:r>
              <a:rPr kumimoji="1" lang="ja-JP" altLang="en-US" dirty="0"/>
              <a:t>単位</a:t>
            </a:r>
          </a:p>
        </p:txBody>
      </p:sp>
    </p:spTree>
    <p:extLst>
      <p:ext uri="{BB962C8B-B14F-4D97-AF65-F5344CB8AC3E}">
        <p14:creationId xmlns:p14="http://schemas.microsoft.com/office/powerpoint/2010/main" val="16248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0697E-6 -1.57298E-6 L 0.30262 0.07934 " pathEditMode="relative" rAng="0" ptsTypes="AA">
                                      <p:cBhvr>
                                        <p:cTn id="6" dur="2000" fill="hold"/>
                                        <p:tgtEl>
                                          <p:spTgt spid="3"/>
                                        </p:tgtEl>
                                        <p:attrNameLst>
                                          <p:attrName>ppt_x</p:attrName>
                                          <p:attrName>ppt_y</p:attrName>
                                        </p:attrNameLst>
                                      </p:cBhvr>
                                      <p:rCtr x="15131" y="3956"/>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30262 0.07934 L 0.30262 0.34166 " pathEditMode="relative" rAng="0" ptsTypes="AA">
                                      <p:cBhvr>
                                        <p:cTn id="22" dur="2000" fill="hold"/>
                                        <p:tgtEl>
                                          <p:spTgt spid="3"/>
                                        </p:tgtEl>
                                        <p:attrNameLst>
                                          <p:attrName>ppt_x</p:attrName>
                                          <p:attrName>ppt_y</p:attrName>
                                        </p:attrNameLst>
                                      </p:cBhvr>
                                      <p:rCtr x="0" y="13116"/>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4" grpId="0"/>
      <p:bldP spid="1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43977906"/>
              </p:ext>
            </p:extLst>
          </p:nvPr>
        </p:nvGraphicFramePr>
        <p:xfrm>
          <a:off x="776536" y="377344"/>
          <a:ext cx="8352930" cy="1107440"/>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gridCol w="1392155">
                  <a:extLst>
                    <a:ext uri="{9D8B030D-6E8A-4147-A177-3AD203B41FA5}">
                      <a16:colId xmlns:a16="http://schemas.microsoft.com/office/drawing/2014/main" val="20003"/>
                    </a:ext>
                  </a:extLst>
                </a:gridCol>
                <a:gridCol w="1392155">
                  <a:extLst>
                    <a:ext uri="{9D8B030D-6E8A-4147-A177-3AD203B41FA5}">
                      <a16:colId xmlns:a16="http://schemas.microsoft.com/office/drawing/2014/main" val="20004"/>
                    </a:ext>
                  </a:extLst>
                </a:gridCol>
                <a:gridCol w="1392155">
                  <a:extLst>
                    <a:ext uri="{9D8B030D-6E8A-4147-A177-3AD203B41FA5}">
                      <a16:colId xmlns:a16="http://schemas.microsoft.com/office/drawing/2014/main" val="20005"/>
                    </a:ext>
                  </a:extLst>
                </a:gridCol>
              </a:tblGrid>
              <a:tr h="257738">
                <a:tc>
                  <a:txBody>
                    <a:bodyPr/>
                    <a:lstStyle/>
                    <a:p>
                      <a:pPr algn="ctr"/>
                      <a:r>
                        <a:rPr kumimoji="1" lang="ja-JP" altLang="en-US" dirty="0"/>
                        <a:t>項目</a:t>
                      </a:r>
                    </a:p>
                  </a:txBody>
                  <a:tcPr/>
                </a:tc>
                <a:tc>
                  <a:txBody>
                    <a:bodyPr/>
                    <a:lstStyle/>
                    <a:p>
                      <a:pPr algn="ctr"/>
                      <a:r>
                        <a:rPr kumimoji="1" lang="en-US" altLang="ja-JP" dirty="0"/>
                        <a:t>1</a:t>
                      </a:r>
                      <a:r>
                        <a:rPr kumimoji="1" lang="ja-JP" altLang="en-US" dirty="0"/>
                        <a:t>日目</a:t>
                      </a:r>
                    </a:p>
                  </a:txBody>
                  <a:tcPr/>
                </a:tc>
                <a:tc>
                  <a:txBody>
                    <a:bodyPr/>
                    <a:lstStyle/>
                    <a:p>
                      <a:pPr algn="ctr"/>
                      <a:r>
                        <a:rPr kumimoji="1" lang="en-US" altLang="ja-JP" dirty="0"/>
                        <a:t>2</a:t>
                      </a:r>
                      <a:r>
                        <a:rPr kumimoji="1" lang="ja-JP" altLang="en-US" dirty="0"/>
                        <a:t>日目</a:t>
                      </a:r>
                    </a:p>
                  </a:txBody>
                  <a:tcPr/>
                </a:tc>
                <a:tc>
                  <a:txBody>
                    <a:bodyPr/>
                    <a:lstStyle/>
                    <a:p>
                      <a:pPr algn="ctr"/>
                      <a:r>
                        <a:rPr kumimoji="1" lang="en-US" altLang="ja-JP" dirty="0"/>
                        <a:t>3</a:t>
                      </a:r>
                      <a:r>
                        <a:rPr kumimoji="1" lang="ja-JP" altLang="en-US" dirty="0"/>
                        <a:t>日目</a:t>
                      </a:r>
                    </a:p>
                  </a:txBody>
                  <a:tcPr/>
                </a:tc>
                <a:tc>
                  <a:txBody>
                    <a:bodyPr/>
                    <a:lstStyle/>
                    <a:p>
                      <a:pPr algn="ctr"/>
                      <a:r>
                        <a:rPr kumimoji="1" lang="en-US" altLang="ja-JP" dirty="0"/>
                        <a:t>4</a:t>
                      </a:r>
                      <a:r>
                        <a:rPr kumimoji="1" lang="ja-JP" altLang="en-US" dirty="0"/>
                        <a:t>日目</a:t>
                      </a:r>
                    </a:p>
                  </a:txBody>
                  <a:tcPr/>
                </a:tc>
                <a:tc>
                  <a:txBody>
                    <a:bodyPr/>
                    <a:lstStyle/>
                    <a:p>
                      <a:pPr algn="ctr"/>
                      <a:r>
                        <a:rPr kumimoji="1" lang="ja-JP" altLang="en-US" dirty="0"/>
                        <a:t>合計</a:t>
                      </a:r>
                    </a:p>
                  </a:txBody>
                  <a:tcPr/>
                </a:tc>
                <a:extLst>
                  <a:ext uri="{0D108BD9-81ED-4DB2-BD59-A6C34878D82A}">
                    <a16:rowId xmlns:a16="http://schemas.microsoft.com/office/drawing/2014/main" val="10000"/>
                  </a:ext>
                </a:extLst>
              </a:tr>
              <a:tr h="370840">
                <a:tc>
                  <a:txBody>
                    <a:bodyPr/>
                    <a:lstStyle/>
                    <a:p>
                      <a:pPr algn="ctr"/>
                      <a:r>
                        <a:rPr kumimoji="1" lang="ja-JP" altLang="en-US" dirty="0"/>
                        <a:t>皮膚科領域</a:t>
                      </a:r>
                    </a:p>
                  </a:txBody>
                  <a:tcPr/>
                </a:tc>
                <a:tc>
                  <a:txBody>
                    <a:bodyPr/>
                    <a:lstStyle/>
                    <a:p>
                      <a:pPr algn="ctr"/>
                      <a:r>
                        <a:rPr kumimoji="1" lang="en-US" altLang="ja-JP" dirty="0"/>
                        <a:t>4</a:t>
                      </a:r>
                      <a:r>
                        <a:rPr kumimoji="1" lang="ja-JP" altLang="en-US" dirty="0"/>
                        <a:t>単位</a:t>
                      </a:r>
                    </a:p>
                  </a:txBody>
                  <a:tcPr/>
                </a:tc>
                <a:tc>
                  <a:txBody>
                    <a:bodyPr/>
                    <a:lstStyle/>
                    <a:p>
                      <a:pPr algn="ctr"/>
                      <a:r>
                        <a:rPr kumimoji="1" lang="en-US" altLang="ja-JP" dirty="0"/>
                        <a:t>4</a:t>
                      </a:r>
                      <a:r>
                        <a:rPr kumimoji="1" lang="ja-JP" altLang="en-US" dirty="0"/>
                        <a:t>単位</a:t>
                      </a:r>
                    </a:p>
                  </a:txBody>
                  <a:tcPr/>
                </a:tc>
                <a:tc>
                  <a:txBody>
                    <a:bodyPr/>
                    <a:lstStyle/>
                    <a:p>
                      <a:pPr algn="ctr"/>
                      <a:r>
                        <a:rPr kumimoji="1" lang="en-US" altLang="ja-JP" dirty="0"/>
                        <a:t>4</a:t>
                      </a:r>
                      <a:r>
                        <a:rPr kumimoji="1" lang="ja-JP" altLang="en-US" dirty="0"/>
                        <a:t>単位</a:t>
                      </a:r>
                    </a:p>
                  </a:txBody>
                  <a:tcPr/>
                </a:tc>
                <a:tc>
                  <a:txBody>
                    <a:bodyPr/>
                    <a:lstStyle/>
                    <a:p>
                      <a:pPr algn="ctr"/>
                      <a:r>
                        <a:rPr kumimoji="1" lang="en-US" altLang="ja-JP" dirty="0"/>
                        <a:t>2</a:t>
                      </a:r>
                      <a:r>
                        <a:rPr kumimoji="1" lang="ja-JP" altLang="en-US" dirty="0"/>
                        <a:t>単位</a:t>
                      </a:r>
                    </a:p>
                  </a:txBody>
                  <a:tcPr/>
                </a:tc>
                <a:tc>
                  <a:txBody>
                    <a:bodyPr/>
                    <a:lstStyle/>
                    <a:p>
                      <a:pPr algn="ctr"/>
                      <a:r>
                        <a:rPr kumimoji="1" lang="ja-JP" altLang="en-US" dirty="0"/>
                        <a:t>１４単位</a:t>
                      </a:r>
                    </a:p>
                  </a:txBody>
                  <a:tcPr anchor="ctr"/>
                </a:tc>
                <a:extLst>
                  <a:ext uri="{0D108BD9-81ED-4DB2-BD59-A6C34878D82A}">
                    <a16:rowId xmlns:a16="http://schemas.microsoft.com/office/drawing/2014/main" val="10001"/>
                  </a:ext>
                </a:extLst>
              </a:tr>
              <a:tr h="370840">
                <a:tc>
                  <a:txBody>
                    <a:bodyPr/>
                    <a:lstStyle/>
                    <a:p>
                      <a:pPr algn="ctr"/>
                      <a:r>
                        <a:rPr kumimoji="1" lang="ja-JP" altLang="en-US" dirty="0"/>
                        <a:t>専門医共通</a:t>
                      </a:r>
                    </a:p>
                  </a:txBody>
                  <a:tcPr/>
                </a:tc>
                <a:tc>
                  <a:txBody>
                    <a:bodyPr/>
                    <a:lstStyle/>
                    <a:p>
                      <a:pPr algn="ctr"/>
                      <a:r>
                        <a:rPr kumimoji="1" lang="en-US" altLang="ja-JP" dirty="0"/>
                        <a:t>0</a:t>
                      </a:r>
                      <a:r>
                        <a:rPr kumimoji="1" lang="ja-JP" altLang="en-US" dirty="0"/>
                        <a:t>単位</a:t>
                      </a:r>
                    </a:p>
                  </a:txBody>
                  <a:tcPr/>
                </a:tc>
                <a:tc>
                  <a:txBody>
                    <a:bodyPr/>
                    <a:lstStyle/>
                    <a:p>
                      <a:pPr algn="ctr"/>
                      <a:r>
                        <a:rPr kumimoji="1" lang="en-US" altLang="ja-JP" dirty="0"/>
                        <a:t>0</a:t>
                      </a:r>
                      <a:r>
                        <a:rPr kumimoji="1" lang="ja-JP" altLang="en-US" dirty="0"/>
                        <a:t>単位</a:t>
                      </a:r>
                    </a:p>
                  </a:txBody>
                  <a:tcPr/>
                </a:tc>
                <a:tc>
                  <a:txBody>
                    <a:bodyPr/>
                    <a:lstStyle/>
                    <a:p>
                      <a:pPr algn="ctr"/>
                      <a:r>
                        <a:rPr kumimoji="1" lang="en-US" altLang="ja-JP" dirty="0"/>
                        <a:t>2</a:t>
                      </a:r>
                      <a:r>
                        <a:rPr kumimoji="1" lang="ja-JP" altLang="en-US" dirty="0"/>
                        <a:t>単位</a:t>
                      </a:r>
                    </a:p>
                  </a:txBody>
                  <a:tcPr/>
                </a:tc>
                <a:tc>
                  <a:txBody>
                    <a:bodyPr/>
                    <a:lstStyle/>
                    <a:p>
                      <a:pPr algn="ctr"/>
                      <a:r>
                        <a:rPr kumimoji="1" lang="en-US" altLang="ja-JP" dirty="0"/>
                        <a:t>2</a:t>
                      </a:r>
                      <a:r>
                        <a:rPr kumimoji="1" lang="ja-JP" altLang="en-US" dirty="0"/>
                        <a:t>単位</a:t>
                      </a:r>
                    </a:p>
                  </a:txBody>
                  <a:tcPr/>
                </a:tc>
                <a:tc>
                  <a:txBody>
                    <a:bodyPr/>
                    <a:lstStyle/>
                    <a:p>
                      <a:pPr algn="ctr"/>
                      <a:r>
                        <a:rPr kumimoji="1" lang="ja-JP" altLang="en-US" dirty="0"/>
                        <a:t>　４単位</a:t>
                      </a:r>
                    </a:p>
                  </a:txBody>
                  <a:tcPr anchor="ctr"/>
                </a:tc>
                <a:extLst>
                  <a:ext uri="{0D108BD9-81ED-4DB2-BD59-A6C34878D82A}">
                    <a16:rowId xmlns:a16="http://schemas.microsoft.com/office/drawing/2014/main" val="10002"/>
                  </a:ext>
                </a:extLst>
              </a:tr>
            </a:tbl>
          </a:graphicData>
        </a:graphic>
      </p:graphicFrame>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00" y="1846320"/>
            <a:ext cx="7037085" cy="4976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下矢印 3"/>
          <p:cNvSpPr/>
          <p:nvPr/>
        </p:nvSpPr>
        <p:spPr>
          <a:xfrm>
            <a:off x="3584848" y="1628800"/>
            <a:ext cx="280831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537176" y="5096217"/>
            <a:ext cx="648072" cy="307777"/>
          </a:xfrm>
          <a:prstGeom prst="rect">
            <a:avLst/>
          </a:prstGeom>
          <a:solidFill>
            <a:schemeClr val="tx2">
              <a:lumMod val="20000"/>
              <a:lumOff val="80000"/>
            </a:schemeClr>
          </a:solidFill>
        </p:spPr>
        <p:txBody>
          <a:bodyPr wrap="square" rtlCol="0">
            <a:spAutoFit/>
          </a:bodyPr>
          <a:lstStyle/>
          <a:p>
            <a:r>
              <a:rPr lang="en-US" altLang="ja-JP" sz="1400" dirty="0">
                <a:solidFill>
                  <a:srgbClr val="FF0000"/>
                </a:solidFill>
              </a:rPr>
              <a:t>1</a:t>
            </a:r>
            <a:r>
              <a:rPr kumimoji="1" lang="en-US" altLang="ja-JP" sz="1400" dirty="0">
                <a:solidFill>
                  <a:srgbClr val="FF0000"/>
                </a:solidFill>
              </a:rPr>
              <a:t>8/50</a:t>
            </a:r>
            <a:endParaRPr kumimoji="1" lang="ja-JP" altLang="en-US" sz="1400" dirty="0">
              <a:solidFill>
                <a:srgbClr val="FF0000"/>
              </a:solidFill>
            </a:endParaRPr>
          </a:p>
        </p:txBody>
      </p:sp>
      <p:sp>
        <p:nvSpPr>
          <p:cNvPr id="7" name="テキスト ボックス 6"/>
          <p:cNvSpPr txBox="1"/>
          <p:nvPr/>
        </p:nvSpPr>
        <p:spPr>
          <a:xfrm>
            <a:off x="6537176" y="4509120"/>
            <a:ext cx="648072" cy="307777"/>
          </a:xfrm>
          <a:prstGeom prst="rect">
            <a:avLst/>
          </a:prstGeom>
          <a:solidFill>
            <a:schemeClr val="bg1"/>
          </a:solidFill>
        </p:spPr>
        <p:txBody>
          <a:bodyPr wrap="square" rtlCol="0">
            <a:spAutoFit/>
          </a:bodyPr>
          <a:lstStyle/>
          <a:p>
            <a:r>
              <a:rPr lang="en-US" altLang="ja-JP" sz="1400" dirty="0">
                <a:solidFill>
                  <a:srgbClr val="FF0000"/>
                </a:solidFill>
              </a:rPr>
              <a:t>14</a:t>
            </a:r>
            <a:r>
              <a:rPr kumimoji="1" lang="en-US" altLang="ja-JP" sz="1400" dirty="0">
                <a:solidFill>
                  <a:srgbClr val="FF0000"/>
                </a:solidFill>
              </a:rPr>
              <a:t>/20</a:t>
            </a:r>
            <a:endParaRPr kumimoji="1" lang="ja-JP" altLang="en-US" sz="1400" dirty="0">
              <a:solidFill>
                <a:srgbClr val="FF0000"/>
              </a:solidFill>
            </a:endParaRPr>
          </a:p>
        </p:txBody>
      </p:sp>
      <p:sp>
        <p:nvSpPr>
          <p:cNvPr id="8" name="テキスト ボックス 7"/>
          <p:cNvSpPr txBox="1"/>
          <p:nvPr/>
        </p:nvSpPr>
        <p:spPr>
          <a:xfrm>
            <a:off x="6609184" y="4201343"/>
            <a:ext cx="576064" cy="307777"/>
          </a:xfrm>
          <a:prstGeom prst="rect">
            <a:avLst/>
          </a:prstGeom>
          <a:solidFill>
            <a:schemeClr val="bg1"/>
          </a:solidFill>
        </p:spPr>
        <p:txBody>
          <a:bodyPr wrap="square" rtlCol="0">
            <a:spAutoFit/>
          </a:bodyPr>
          <a:lstStyle/>
          <a:p>
            <a:r>
              <a:rPr lang="en-US" altLang="ja-JP" sz="1400" dirty="0">
                <a:solidFill>
                  <a:srgbClr val="FF0000"/>
                </a:solidFill>
              </a:rPr>
              <a:t>4</a:t>
            </a:r>
            <a:r>
              <a:rPr kumimoji="1" lang="en-US" altLang="ja-JP" sz="1400" dirty="0">
                <a:solidFill>
                  <a:srgbClr val="FF0000"/>
                </a:solidFill>
              </a:rPr>
              <a:t>/10</a:t>
            </a:r>
            <a:endParaRPr kumimoji="1" lang="ja-JP" altLang="en-US" sz="1400" dirty="0">
              <a:solidFill>
                <a:srgbClr val="FF0000"/>
              </a:solidFill>
            </a:endParaRPr>
          </a:p>
        </p:txBody>
      </p:sp>
      <p:sp>
        <p:nvSpPr>
          <p:cNvPr id="9" name="タイトル 1"/>
          <p:cNvSpPr txBox="1">
            <a:spLocks/>
          </p:cNvSpPr>
          <p:nvPr/>
        </p:nvSpPr>
        <p:spPr>
          <a:xfrm>
            <a:off x="0" y="-27384"/>
            <a:ext cx="9906000" cy="346347"/>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chemeClr val="bg1"/>
                </a:solidFill>
              </a:rPr>
              <a:t>第</a:t>
            </a:r>
            <a:r>
              <a:rPr lang="en-US" altLang="ja-JP" sz="2000" dirty="0">
                <a:solidFill>
                  <a:schemeClr val="bg1"/>
                </a:solidFill>
              </a:rPr>
              <a:t>117</a:t>
            </a:r>
            <a:r>
              <a:rPr lang="ja-JP" altLang="en-US" sz="2000" dirty="0">
                <a:solidFill>
                  <a:schemeClr val="bg1"/>
                </a:solidFill>
              </a:rPr>
              <a:t>回総会を例にした単位取得について（まとめ）</a:t>
            </a:r>
          </a:p>
        </p:txBody>
      </p:sp>
      <p:sp>
        <p:nvSpPr>
          <p:cNvPr id="10" name="円形吹き出し 9"/>
          <p:cNvSpPr/>
          <p:nvPr/>
        </p:nvSpPr>
        <p:spPr>
          <a:xfrm>
            <a:off x="531108" y="1846320"/>
            <a:ext cx="2981731" cy="1224136"/>
          </a:xfrm>
          <a:prstGeom prst="wedgeEllipseCallout">
            <a:avLst>
              <a:gd name="adj1" fmla="val 146352"/>
              <a:gd name="adj2" fmla="val 154209"/>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感染対策 </a:t>
            </a:r>
            <a:r>
              <a:rPr lang="en-US" altLang="ja-JP" dirty="0">
                <a:solidFill>
                  <a:schemeClr val="tx1"/>
                </a:solidFill>
              </a:rPr>
              <a:t>2</a:t>
            </a:r>
            <a:r>
              <a:rPr lang="ja-JP" altLang="en-US" dirty="0">
                <a:solidFill>
                  <a:schemeClr val="tx1"/>
                </a:solidFill>
              </a:rPr>
              <a:t>単位</a:t>
            </a:r>
            <a:endParaRPr lang="en-US" altLang="ja-JP" dirty="0">
              <a:solidFill>
                <a:schemeClr val="tx1"/>
              </a:solidFill>
            </a:endParaRPr>
          </a:p>
          <a:p>
            <a:pPr algn="ctr"/>
            <a:r>
              <a:rPr kumimoji="1" lang="ja-JP" altLang="en-US" dirty="0">
                <a:solidFill>
                  <a:schemeClr val="tx1"/>
                </a:solidFill>
              </a:rPr>
              <a:t>医療倫理 </a:t>
            </a:r>
            <a:r>
              <a:rPr kumimoji="1" lang="en-US" altLang="ja-JP" dirty="0">
                <a:solidFill>
                  <a:schemeClr val="tx1"/>
                </a:solidFill>
              </a:rPr>
              <a:t>1</a:t>
            </a:r>
            <a:r>
              <a:rPr kumimoji="1" lang="ja-JP" altLang="en-US" dirty="0">
                <a:solidFill>
                  <a:schemeClr val="tx1"/>
                </a:solidFill>
              </a:rPr>
              <a:t>単位</a:t>
            </a:r>
            <a:endParaRPr kumimoji="1" lang="en-US" altLang="ja-JP" dirty="0">
              <a:solidFill>
                <a:schemeClr val="tx1"/>
              </a:solidFill>
            </a:endParaRPr>
          </a:p>
          <a:p>
            <a:pPr algn="ctr"/>
            <a:r>
              <a:rPr lang="ja-JP" altLang="en-US" dirty="0">
                <a:solidFill>
                  <a:schemeClr val="tx1"/>
                </a:solidFill>
              </a:rPr>
              <a:t>医療安全 </a:t>
            </a:r>
            <a:r>
              <a:rPr lang="en-US" altLang="ja-JP" dirty="0">
                <a:solidFill>
                  <a:schemeClr val="tx1"/>
                </a:solidFill>
              </a:rPr>
              <a:t>1</a:t>
            </a:r>
            <a:r>
              <a:rPr lang="ja-JP" altLang="en-US" dirty="0">
                <a:solidFill>
                  <a:schemeClr val="tx1"/>
                </a:solidFill>
              </a:rPr>
              <a:t>単位</a:t>
            </a:r>
            <a:endParaRPr kumimoji="1" lang="ja-JP" altLang="en-US" dirty="0">
              <a:solidFill>
                <a:schemeClr val="tx1"/>
              </a:solidFill>
            </a:endParaRPr>
          </a:p>
        </p:txBody>
      </p:sp>
      <p:sp>
        <p:nvSpPr>
          <p:cNvPr id="12" name="円形吹き出し 11"/>
          <p:cNvSpPr/>
          <p:nvPr/>
        </p:nvSpPr>
        <p:spPr>
          <a:xfrm>
            <a:off x="560512" y="4077072"/>
            <a:ext cx="2981731" cy="1224136"/>
          </a:xfrm>
          <a:prstGeom prst="wedgeEllipseCallout">
            <a:avLst>
              <a:gd name="adj1" fmla="val 145726"/>
              <a:gd name="adj2" fmla="val 46736"/>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１１７総会で</a:t>
            </a:r>
            <a:endParaRPr kumimoji="1" lang="en-US" altLang="ja-JP" dirty="0">
              <a:solidFill>
                <a:schemeClr val="tx1"/>
              </a:solidFill>
            </a:endParaRPr>
          </a:p>
          <a:p>
            <a:pPr algn="ctr"/>
            <a:r>
              <a:rPr kumimoji="1" lang="ja-JP" altLang="en-US" dirty="0">
                <a:solidFill>
                  <a:schemeClr val="tx1"/>
                </a:solidFill>
              </a:rPr>
              <a:t>合計</a:t>
            </a:r>
            <a:r>
              <a:rPr kumimoji="1" lang="en-US" altLang="ja-JP" dirty="0">
                <a:solidFill>
                  <a:schemeClr val="tx1"/>
                </a:solidFill>
              </a:rPr>
              <a:t>18</a:t>
            </a:r>
            <a:r>
              <a:rPr kumimoji="1" lang="ja-JP" altLang="en-US" dirty="0">
                <a:solidFill>
                  <a:schemeClr val="tx1"/>
                </a:solidFill>
              </a:rPr>
              <a:t>単位取得！</a:t>
            </a:r>
          </a:p>
        </p:txBody>
      </p:sp>
      <p:sp>
        <p:nvSpPr>
          <p:cNvPr id="11" name="サブタイトル 2"/>
          <p:cNvSpPr txBox="1">
            <a:spLocks/>
          </p:cNvSpPr>
          <p:nvPr/>
        </p:nvSpPr>
        <p:spPr>
          <a:xfrm>
            <a:off x="0" y="5589240"/>
            <a:ext cx="9906000" cy="129614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latin typeface="A-OTF ゴシックMB101 Pro U" pitchFamily="34" charset="-128"/>
                <a:ea typeface="A-OTF ゴシックMB101 Pro U" pitchFamily="34" charset="-128"/>
              </a:rPr>
              <a:t>受付を行った履歴は、学術大会終了後 約</a:t>
            </a:r>
            <a:r>
              <a:rPr lang="en-US" altLang="ja-JP" sz="2800" dirty="0">
                <a:latin typeface="A-OTF ゴシックMB101 Pro U" pitchFamily="34" charset="-128"/>
                <a:ea typeface="A-OTF ゴシックMB101 Pro U" pitchFamily="34" charset="-128"/>
              </a:rPr>
              <a:t>1</a:t>
            </a:r>
            <a:r>
              <a:rPr lang="ja-JP" altLang="en-US" sz="2800" dirty="0">
                <a:latin typeface="A-OTF ゴシックMB101 Pro U" pitchFamily="34" charset="-128"/>
                <a:ea typeface="A-OTF ゴシックMB101 Pro U" pitchFamily="34" charset="-128"/>
              </a:rPr>
              <a:t>～</a:t>
            </a:r>
            <a:r>
              <a:rPr lang="en-US" altLang="ja-JP" sz="2800" dirty="0">
                <a:latin typeface="A-OTF ゴシックMB101 Pro U" pitchFamily="34" charset="-128"/>
                <a:ea typeface="A-OTF ゴシックMB101 Pro U" pitchFamily="34" charset="-128"/>
              </a:rPr>
              <a:t>2</a:t>
            </a:r>
            <a:r>
              <a:rPr lang="ja-JP" altLang="en-US" sz="2800" dirty="0">
                <a:latin typeface="A-OTF ゴシックMB101 Pro U" pitchFamily="34" charset="-128"/>
                <a:ea typeface="A-OTF ゴシックMB101 Pro U" pitchFamily="34" charset="-128"/>
              </a:rPr>
              <a:t>週間後に会員マイページに反映されます。</a:t>
            </a:r>
            <a:endParaRPr lang="en-US" altLang="ja-JP" sz="2800" dirty="0">
              <a:latin typeface="A-OTF ゴシックMB101 Pro U" pitchFamily="34" charset="-128"/>
              <a:ea typeface="A-OTF ゴシックMB101 Pro U" pitchFamily="34" charset="-128"/>
            </a:endParaRPr>
          </a:p>
        </p:txBody>
      </p:sp>
    </p:spTree>
    <p:extLst>
      <p:ext uri="{BB962C8B-B14F-4D97-AF65-F5344CB8AC3E}">
        <p14:creationId xmlns:p14="http://schemas.microsoft.com/office/powerpoint/2010/main" val="162481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2275334"/>
            <a:ext cx="11334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74" y="5021163"/>
            <a:ext cx="10858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下矢印 11"/>
          <p:cNvSpPr/>
          <p:nvPr/>
        </p:nvSpPr>
        <p:spPr>
          <a:xfrm rot="16200000">
            <a:off x="1928664" y="2436749"/>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サブタイトル 2"/>
          <p:cNvSpPr txBox="1">
            <a:spLocks/>
          </p:cNvSpPr>
          <p:nvPr/>
        </p:nvSpPr>
        <p:spPr>
          <a:xfrm>
            <a:off x="2648744" y="2292733"/>
            <a:ext cx="2319808" cy="11521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総合受付で</a:t>
            </a:r>
            <a:endParaRPr lang="en-US" altLang="ja-JP" sz="2800" dirty="0">
              <a:solidFill>
                <a:schemeClr val="tx1"/>
              </a:solidFill>
              <a:latin typeface="A-OTF ゴシックMB101 Pro U" pitchFamily="34" charset="-128"/>
              <a:ea typeface="A-OTF ゴシックMB101 Pro U" pitchFamily="34" charset="-128"/>
            </a:endParaRPr>
          </a:p>
          <a:p>
            <a:pPr algn="l"/>
            <a:r>
              <a:rPr lang="ja-JP" altLang="en-US" sz="2800" dirty="0">
                <a:solidFill>
                  <a:schemeClr val="tx1"/>
                </a:solidFill>
                <a:latin typeface="A-OTF ゴシックMB101 Pro U" pitchFamily="34" charset="-128"/>
                <a:ea typeface="A-OTF ゴシックMB101 Pro U" pitchFamily="34" charset="-128"/>
              </a:rPr>
              <a:t>参加登録</a:t>
            </a:r>
          </a:p>
        </p:txBody>
      </p:sp>
      <p:sp>
        <p:nvSpPr>
          <p:cNvPr id="14" name="下矢印 13"/>
          <p:cNvSpPr/>
          <p:nvPr/>
        </p:nvSpPr>
        <p:spPr>
          <a:xfrm rot="16200000">
            <a:off x="4716524" y="2436749"/>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サブタイトル 2"/>
          <p:cNvSpPr txBox="1">
            <a:spLocks/>
          </p:cNvSpPr>
          <p:nvPr/>
        </p:nvSpPr>
        <p:spPr>
          <a:xfrm>
            <a:off x="5457056" y="2148717"/>
            <a:ext cx="4176464" cy="151216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聴講単位が認められている教育講演などの会場出入り口で受講単位取得．</a:t>
            </a:r>
            <a:endParaRPr lang="en-US" altLang="ja-JP" sz="2800" dirty="0">
              <a:solidFill>
                <a:schemeClr val="tx1"/>
              </a:solidFill>
              <a:latin typeface="A-OTF ゴシックMB101 Pro U" pitchFamily="34" charset="-128"/>
              <a:ea typeface="A-OTF ゴシックMB101 Pro U" pitchFamily="34" charset="-128"/>
            </a:endParaRPr>
          </a:p>
        </p:txBody>
      </p:sp>
      <p:sp>
        <p:nvSpPr>
          <p:cNvPr id="16"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sp>
        <p:nvSpPr>
          <p:cNvPr id="17" name="下矢印 16"/>
          <p:cNvSpPr/>
          <p:nvPr/>
        </p:nvSpPr>
        <p:spPr>
          <a:xfrm rot="16200000">
            <a:off x="1928664" y="5098416"/>
            <a:ext cx="504056" cy="792088"/>
          </a:xfrm>
          <a:prstGeom prst="down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6200000">
            <a:off x="4716524" y="5098416"/>
            <a:ext cx="504056" cy="792088"/>
          </a:xfrm>
          <a:prstGeom prst="down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サブタイトル 2"/>
          <p:cNvSpPr txBox="1">
            <a:spLocks/>
          </p:cNvSpPr>
          <p:nvPr/>
        </p:nvSpPr>
        <p:spPr>
          <a:xfrm>
            <a:off x="5457056" y="5024859"/>
            <a:ext cx="4176464" cy="1068437"/>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総合受付近くの後実績受付</a:t>
            </a:r>
            <a:r>
              <a:rPr lang="ja-JP" altLang="en-US" sz="2800">
                <a:solidFill>
                  <a:schemeClr val="tx1"/>
                </a:solidFill>
                <a:latin typeface="A-OTF ゴシックMB101 Pro U" pitchFamily="34" charset="-128"/>
                <a:ea typeface="A-OTF ゴシックMB101 Pro U" pitchFamily="34" charset="-128"/>
              </a:rPr>
              <a:t>で単位取得．</a:t>
            </a:r>
            <a:endParaRPr lang="en-US" altLang="ja-JP" sz="2800" dirty="0">
              <a:solidFill>
                <a:schemeClr val="tx1"/>
              </a:solidFill>
              <a:latin typeface="A-OTF ゴシックMB101 Pro U" pitchFamily="34" charset="-128"/>
              <a:ea typeface="A-OTF ゴシックMB101 Pro U" pitchFamily="34" charset="-128"/>
            </a:endParaRPr>
          </a:p>
        </p:txBody>
      </p:sp>
      <p:sp>
        <p:nvSpPr>
          <p:cNvPr id="21" name="サブタイトル 2"/>
          <p:cNvSpPr txBox="1">
            <a:spLocks/>
          </p:cNvSpPr>
          <p:nvPr/>
        </p:nvSpPr>
        <p:spPr>
          <a:xfrm>
            <a:off x="2648744" y="4941168"/>
            <a:ext cx="2319808" cy="11521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総合受付で</a:t>
            </a:r>
            <a:endParaRPr lang="en-US" altLang="ja-JP" sz="2800" dirty="0">
              <a:solidFill>
                <a:schemeClr val="tx1"/>
              </a:solidFill>
              <a:latin typeface="A-OTF ゴシックMB101 Pro U" pitchFamily="34" charset="-128"/>
              <a:ea typeface="A-OTF ゴシックMB101 Pro U" pitchFamily="34" charset="-128"/>
            </a:endParaRPr>
          </a:p>
          <a:p>
            <a:pPr algn="l"/>
            <a:r>
              <a:rPr lang="ja-JP" altLang="en-US" sz="2800" dirty="0">
                <a:solidFill>
                  <a:schemeClr val="tx1"/>
                </a:solidFill>
                <a:latin typeface="A-OTF ゴシックMB101 Pro U" pitchFamily="34" charset="-128"/>
                <a:ea typeface="A-OTF ゴシックMB101 Pro U" pitchFamily="34" charset="-128"/>
              </a:rPr>
              <a:t>参加登録</a:t>
            </a:r>
          </a:p>
        </p:txBody>
      </p:sp>
      <p:sp>
        <p:nvSpPr>
          <p:cNvPr id="22" name="サブタイトル 2"/>
          <p:cNvSpPr txBox="1">
            <a:spLocks/>
          </p:cNvSpPr>
          <p:nvPr/>
        </p:nvSpPr>
        <p:spPr>
          <a:xfrm>
            <a:off x="40904" y="1484784"/>
            <a:ext cx="5056112" cy="57606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機構専門医制度単位取得の方</a:t>
            </a:r>
          </a:p>
        </p:txBody>
      </p:sp>
      <p:sp>
        <p:nvSpPr>
          <p:cNvPr id="23" name="サブタイトル 2"/>
          <p:cNvSpPr txBox="1">
            <a:spLocks/>
          </p:cNvSpPr>
          <p:nvPr/>
        </p:nvSpPr>
        <p:spPr>
          <a:xfrm>
            <a:off x="164468" y="4365104"/>
            <a:ext cx="5580620" cy="57606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学会専門医制度単位取得の方</a:t>
            </a:r>
          </a:p>
        </p:txBody>
      </p:sp>
      <p:sp>
        <p:nvSpPr>
          <p:cNvPr id="24" name="サブタイトル 2"/>
          <p:cNvSpPr>
            <a:spLocks noGrp="1"/>
          </p:cNvSpPr>
          <p:nvPr>
            <p:ph type="subTitle" idx="1"/>
          </p:nvPr>
        </p:nvSpPr>
        <p:spPr>
          <a:xfrm>
            <a:off x="0" y="836712"/>
            <a:ext cx="9906000" cy="720080"/>
          </a:xfrm>
          <a:noFill/>
        </p:spPr>
        <p:txBody>
          <a:bodyPr>
            <a:noAutofit/>
          </a:bodyPr>
          <a:lstStyle/>
          <a:p>
            <a:pPr algn="l"/>
            <a:r>
              <a:rPr lang="ja-JP" altLang="en-US" dirty="0">
                <a:solidFill>
                  <a:schemeClr val="tx1"/>
                </a:solidFill>
                <a:latin typeface="A-OTF ゴシックMB101 Pro U" pitchFamily="34" charset="-128"/>
                <a:ea typeface="A-OTF ゴシックMB101 Pro U" pitchFamily="34" charset="-128"/>
              </a:rPr>
              <a:t>＜まとめ＞</a:t>
            </a:r>
            <a:endParaRPr lang="en-US" altLang="ja-JP" dirty="0">
              <a:solidFill>
                <a:schemeClr val="tx1"/>
              </a:solidFill>
              <a:latin typeface="A-OTF ゴシックMB101 Pro U" pitchFamily="34" charset="-128"/>
              <a:ea typeface="A-OTF ゴシックMB101 Pro U" pitchFamily="34" charset="-128"/>
            </a:endParaRPr>
          </a:p>
        </p:txBody>
      </p:sp>
      <p:sp>
        <p:nvSpPr>
          <p:cNvPr id="25" name="サブタイトル 2"/>
          <p:cNvSpPr txBox="1">
            <a:spLocks/>
          </p:cNvSpPr>
          <p:nvPr/>
        </p:nvSpPr>
        <p:spPr>
          <a:xfrm>
            <a:off x="5385048" y="3516869"/>
            <a:ext cx="4183035" cy="48819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a:solidFill>
                  <a:srgbClr val="FF0000"/>
                </a:solidFill>
                <a:latin typeface="A-OTF ゴシックMB101 Pro U" pitchFamily="34" charset="-128"/>
                <a:ea typeface="A-OTF ゴシックMB101 Pro U" pitchFamily="34" charset="-128"/>
              </a:rPr>
              <a:t>＊聴講する講演ごとに受講単位を取得</a:t>
            </a:r>
          </a:p>
        </p:txBody>
      </p:sp>
      <p:sp>
        <p:nvSpPr>
          <p:cNvPr id="26" name="サブタイトル 2"/>
          <p:cNvSpPr txBox="1">
            <a:spLocks/>
          </p:cNvSpPr>
          <p:nvPr/>
        </p:nvSpPr>
        <p:spPr>
          <a:xfrm>
            <a:off x="5457056" y="5893133"/>
            <a:ext cx="4183035" cy="48819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a:solidFill>
                  <a:srgbClr val="FF0000"/>
                </a:solidFill>
                <a:latin typeface="A-OTF ゴシックMB101 Pro U" pitchFamily="34" charset="-128"/>
                <a:ea typeface="A-OTF ゴシックMB101 Pro U" pitchFamily="34" charset="-128"/>
              </a:rPr>
              <a:t>＊１回の受付で後実績単位取得</a:t>
            </a:r>
          </a:p>
        </p:txBody>
      </p:sp>
      <p:sp>
        <p:nvSpPr>
          <p:cNvPr id="27" name="サブタイトル 2"/>
          <p:cNvSpPr txBox="1">
            <a:spLocks/>
          </p:cNvSpPr>
          <p:nvPr/>
        </p:nvSpPr>
        <p:spPr>
          <a:xfrm>
            <a:off x="-15552" y="3789040"/>
            <a:ext cx="9906000" cy="72008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A-OTF ゴシックMB101 Pro U" pitchFamily="34" charset="-128"/>
                <a:ea typeface="A-OTF ゴシックMB101 Pro U" pitchFamily="34" charset="-128"/>
              </a:rPr>
              <a:t>＜参考＞</a:t>
            </a:r>
            <a:endParaRPr lang="en-US" altLang="ja-JP" dirty="0">
              <a:solidFill>
                <a:schemeClr val="tx1"/>
              </a:solidFill>
              <a:latin typeface="A-OTF ゴシックMB101 Pro U" pitchFamily="34" charset="-128"/>
              <a:ea typeface="A-OTF ゴシックMB101 Pro U" pitchFamily="34" charset="-128"/>
            </a:endParaRPr>
          </a:p>
        </p:txBody>
      </p:sp>
      <p:sp>
        <p:nvSpPr>
          <p:cNvPr id="28" name="タイトル 1"/>
          <p:cNvSpPr>
            <a:spLocks noGrp="1"/>
          </p:cNvSpPr>
          <p:nvPr>
            <p:ph type="ctrTitle"/>
          </p:nvPr>
        </p:nvSpPr>
        <p:spPr>
          <a:xfrm>
            <a:off x="0" y="-27384"/>
            <a:ext cx="9906000" cy="692695"/>
          </a:xfrm>
          <a:solidFill>
            <a:schemeClr val="accent2"/>
          </a:solidFill>
        </p:spPr>
        <p:txBody>
          <a:bodyPr>
            <a:noAutofit/>
          </a:bodyPr>
          <a:lstStyle/>
          <a:p>
            <a:r>
              <a:rPr lang="ja-JP" altLang="en-US" sz="3200" dirty="0">
                <a:solidFill>
                  <a:schemeClr val="bg1"/>
                </a:solidFill>
              </a:rPr>
              <a:t>日本皮膚科学会 新専門医制度の単位受付について</a:t>
            </a:r>
            <a:endParaRPr kumimoji="1" lang="ja-JP" altLang="en-US" sz="3200" dirty="0">
              <a:solidFill>
                <a:schemeClr val="bg1"/>
              </a:solidFill>
            </a:endParaRPr>
          </a:p>
        </p:txBody>
      </p:sp>
    </p:spTree>
    <p:extLst>
      <p:ext uri="{BB962C8B-B14F-4D97-AF65-F5344CB8AC3E}">
        <p14:creationId xmlns:p14="http://schemas.microsoft.com/office/powerpoint/2010/main" val="11959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animBg="1"/>
      <p:bldP spid="19" grpId="0" animBg="1"/>
      <p:bldP spid="20" grpId="0"/>
      <p:bldP spid="21" grpId="0"/>
      <p:bldP spid="22" grpId="0"/>
      <p:bldP spid="23"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3"/>
          <p:cNvSpPr>
            <a:spLocks noChangeArrowheads="1"/>
          </p:cNvSpPr>
          <p:nvPr/>
        </p:nvSpPr>
        <p:spPr bwMode="auto">
          <a:xfrm>
            <a:off x="416190" y="692151"/>
            <a:ext cx="9073621" cy="576263"/>
          </a:xfrm>
          <a:prstGeom prst="roundRect">
            <a:avLst>
              <a:gd name="adj" fmla="val 14602"/>
            </a:avLst>
          </a:prstGeom>
          <a:gradFill rotWithShape="1">
            <a:gsLst>
              <a:gs pos="0">
                <a:srgbClr val="FFFFFF"/>
              </a:gs>
              <a:gs pos="100000">
                <a:schemeClr val="accent1"/>
              </a:gs>
            </a:gsLst>
            <a:lin ang="5400000" scaled="1"/>
          </a:gradFill>
          <a:ln w="28575">
            <a:solidFill>
              <a:srgbClr val="99CCFF"/>
            </a:solidFill>
            <a:round/>
            <a:headEnd/>
            <a:tailEnd/>
          </a:ln>
          <a:effectLst>
            <a:outerShdw blurRad="63500" dist="53882" dir="2700000" algn="ctr" rotWithShape="0">
              <a:srgbClr val="99CCFF">
                <a:alpha val="74998"/>
              </a:srgbClr>
            </a:outerShdw>
          </a:effectLst>
        </p:spPr>
        <p:txBody>
          <a:bodyPr wrap="none" anchor="ctr"/>
          <a:lstStyle/>
          <a:p>
            <a:pPr eaLnBrk="1" hangingPunct="1">
              <a:defRPr/>
            </a:pPr>
            <a:endParaRPr lang="ja-JP" altLang="en-US"/>
          </a:p>
        </p:txBody>
      </p:sp>
      <p:sp>
        <p:nvSpPr>
          <p:cNvPr id="16387" name="AutoShape 7"/>
          <p:cNvSpPr>
            <a:spLocks noChangeArrowheads="1"/>
          </p:cNvSpPr>
          <p:nvPr/>
        </p:nvSpPr>
        <p:spPr bwMode="auto">
          <a:xfrm>
            <a:off x="416190" y="5734322"/>
            <a:ext cx="9073621" cy="935038"/>
          </a:xfrm>
          <a:prstGeom prst="roundRect">
            <a:avLst>
              <a:gd name="adj" fmla="val 6986"/>
            </a:avLst>
          </a:prstGeom>
          <a:gradFill rotWithShape="1">
            <a:gsLst>
              <a:gs pos="0">
                <a:srgbClr val="FFFFFF"/>
              </a:gs>
              <a:gs pos="100000">
                <a:srgbClr val="FFCC00"/>
              </a:gs>
            </a:gsLst>
            <a:lin ang="5400000" scaled="1"/>
          </a:gradFill>
          <a:ln w="28575">
            <a:solidFill>
              <a:srgbClr val="FF9900"/>
            </a:solidFill>
            <a:round/>
            <a:headEnd/>
            <a:tailEnd/>
          </a:ln>
          <a:effectLst>
            <a:outerShdw blurRad="63500" dist="53882" dir="2700000" algn="ctr" rotWithShape="0">
              <a:srgbClr val="FFCC00">
                <a:alpha val="74998"/>
              </a:srgbClr>
            </a:outerShdw>
          </a:effectLst>
        </p:spPr>
        <p:txBody>
          <a:bodyPr wrap="none" anchor="ct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defRPr/>
            </a:pPr>
            <a:endParaRPr lang="ja-JP" altLang="ja-JP" sz="1800"/>
          </a:p>
        </p:txBody>
      </p:sp>
      <p:sp>
        <p:nvSpPr>
          <p:cNvPr id="16388" name="AutoShape 8"/>
          <p:cNvSpPr>
            <a:spLocks noChangeArrowheads="1"/>
          </p:cNvSpPr>
          <p:nvPr/>
        </p:nvSpPr>
        <p:spPr bwMode="auto">
          <a:xfrm>
            <a:off x="488421" y="763588"/>
            <a:ext cx="503900" cy="436562"/>
          </a:xfrm>
          <a:prstGeom prst="roundRect">
            <a:avLst>
              <a:gd name="adj" fmla="val 16667"/>
            </a:avLst>
          </a:prstGeom>
          <a:gradFill rotWithShape="1">
            <a:gsLst>
              <a:gs pos="0">
                <a:srgbClr val="3333CC"/>
              </a:gs>
              <a:gs pos="100000">
                <a:srgbClr val="1C1C6E"/>
              </a:gs>
            </a:gsLst>
            <a:lin ang="5400000" scaled="1"/>
          </a:gradFill>
          <a:ln>
            <a:noFill/>
          </a:ln>
          <a:effectLst/>
          <a:extLst>
            <a:ext uri="{91240B29-F687-4F45-9708-019B960494DF}">
              <a14:hiddenLine xmlns:a14="http://schemas.microsoft.com/office/drawing/2010/main" w="28575">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defRPr/>
            </a:pPr>
            <a:r>
              <a:rPr lang="ja-JP" altLang="en-US" sz="1400" b="1" dirty="0">
                <a:solidFill>
                  <a:schemeClr val="bg1"/>
                </a:solidFill>
                <a:ea typeface="メイリオ" charset="-128"/>
              </a:rPr>
              <a:t>Ｑ</a:t>
            </a:r>
            <a:endParaRPr lang="ja-JP" altLang="en-US" sz="2400" b="1" dirty="0">
              <a:solidFill>
                <a:schemeClr val="bg1"/>
              </a:solidFill>
              <a:ea typeface="メイリオ" charset="-128"/>
            </a:endParaRPr>
          </a:p>
        </p:txBody>
      </p:sp>
      <p:sp>
        <p:nvSpPr>
          <p:cNvPr id="16389" name="Text Box 18"/>
          <p:cNvSpPr txBox="1">
            <a:spLocks noChangeArrowheads="1"/>
          </p:cNvSpPr>
          <p:nvPr/>
        </p:nvSpPr>
        <p:spPr bwMode="auto">
          <a:xfrm>
            <a:off x="992321" y="765175"/>
            <a:ext cx="8497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eaLnBrk="1" hangingPunct="1">
              <a:spcBef>
                <a:spcPct val="0"/>
              </a:spcBef>
              <a:buFontTx/>
              <a:buNone/>
              <a:defRPr/>
            </a:pPr>
            <a:r>
              <a:rPr lang="ja-JP" altLang="en-US" sz="1400" b="1" dirty="0">
                <a:solidFill>
                  <a:schemeClr val="accent2"/>
                </a:solidFill>
                <a:ea typeface="メイリオ" charset="-128"/>
              </a:rPr>
              <a:t>同時間帯で開催している教育講演に受付をした場合、２つの教育講演分の単位を取得できるのでしょうか？</a:t>
            </a:r>
          </a:p>
        </p:txBody>
      </p:sp>
      <p:sp>
        <p:nvSpPr>
          <p:cNvPr id="16390" name="Text Box 26"/>
          <p:cNvSpPr txBox="1">
            <a:spLocks noChangeArrowheads="1"/>
          </p:cNvSpPr>
          <p:nvPr/>
        </p:nvSpPr>
        <p:spPr bwMode="auto">
          <a:xfrm>
            <a:off x="992320" y="5805761"/>
            <a:ext cx="83581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eaLnBrk="1" hangingPunct="1">
              <a:spcBef>
                <a:spcPct val="0"/>
              </a:spcBef>
              <a:buFontTx/>
              <a:buNone/>
              <a:defRPr/>
            </a:pPr>
            <a:r>
              <a:rPr lang="ja-JP" altLang="en-US" sz="1400" b="1" dirty="0">
                <a:solidFill>
                  <a:srgbClr val="FF6600"/>
                </a:solidFill>
                <a:ea typeface="メイリオ" charset="-128"/>
              </a:rPr>
              <a:t>いえ、出来ません。上記の場合、最終受付履歴がある教育講演２の単位が付与されます。受付履歴が２つ以上ある場合、最初の方に受付をした教育講演１を聴講しているとは考えられないためです。そのため、この場合、教育講演２の単位のみが付与されます。</a:t>
            </a:r>
          </a:p>
        </p:txBody>
      </p:sp>
      <p:sp>
        <p:nvSpPr>
          <p:cNvPr id="16391" name="AutoShape 28"/>
          <p:cNvSpPr>
            <a:spLocks noChangeArrowheads="1"/>
          </p:cNvSpPr>
          <p:nvPr/>
        </p:nvSpPr>
        <p:spPr bwMode="auto">
          <a:xfrm>
            <a:off x="488421" y="5805760"/>
            <a:ext cx="503900" cy="431800"/>
          </a:xfrm>
          <a:prstGeom prst="roundRect">
            <a:avLst>
              <a:gd name="adj" fmla="val 16667"/>
            </a:avLst>
          </a:prstGeom>
          <a:gradFill rotWithShape="1">
            <a:gsLst>
              <a:gs pos="0">
                <a:srgbClr val="FF6600"/>
              </a:gs>
              <a:gs pos="100000">
                <a:srgbClr val="9A3E00"/>
              </a:gs>
            </a:gsLst>
            <a:lin ang="5400000" scaled="1"/>
          </a:gradFill>
          <a:ln>
            <a:noFill/>
          </a:ln>
          <a:effectLst/>
          <a:extLst>
            <a:ext uri="{91240B29-F687-4F45-9708-019B960494DF}">
              <a14:hiddenLine xmlns:a14="http://schemas.microsoft.com/office/drawing/2010/main" w="28575">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eaLnBrk="1" hangingPunct="1">
              <a:spcBef>
                <a:spcPct val="0"/>
              </a:spcBef>
              <a:buFontTx/>
              <a:buNone/>
              <a:defRPr/>
            </a:pPr>
            <a:r>
              <a:rPr lang="ja-JP" altLang="en-US" sz="1400" b="1" dirty="0">
                <a:solidFill>
                  <a:schemeClr val="bg1"/>
                </a:solidFill>
                <a:ea typeface="メイリオ" charset="-128"/>
              </a:rPr>
              <a:t>Ａ</a:t>
            </a:r>
            <a:endParaRPr lang="ja-JP" altLang="en-US" sz="2400" b="1" dirty="0">
              <a:solidFill>
                <a:schemeClr val="bg1"/>
              </a:solidFill>
              <a:ea typeface="メイリオ" charset="-128"/>
            </a:endParaRPr>
          </a:p>
        </p:txBody>
      </p:sp>
      <p:sp>
        <p:nvSpPr>
          <p:cNvPr id="16404" name="AutoShape 140"/>
          <p:cNvSpPr>
            <a:spLocks noChangeArrowheads="1"/>
          </p:cNvSpPr>
          <p:nvPr/>
        </p:nvSpPr>
        <p:spPr bwMode="auto">
          <a:xfrm>
            <a:off x="271727" y="188913"/>
            <a:ext cx="7800975" cy="360362"/>
          </a:xfrm>
          <a:prstGeom prst="roundRect">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eaLnBrk="1" hangingPunct="1">
              <a:spcBef>
                <a:spcPct val="0"/>
              </a:spcBef>
              <a:buFontTx/>
              <a:buNone/>
              <a:defRPr/>
            </a:pPr>
            <a:r>
              <a:rPr lang="ja-JP" altLang="en-US" sz="1600" b="1" dirty="0">
                <a:solidFill>
                  <a:schemeClr val="bg1"/>
                </a:solidFill>
                <a:ea typeface="メイリオ" charset="-128"/>
              </a:rPr>
              <a:t>よくあるご質問（１問１答）</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26" y="1404306"/>
            <a:ext cx="4087286" cy="418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59" y="2636912"/>
            <a:ext cx="801845" cy="71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下矢印 1"/>
          <p:cNvSpPr/>
          <p:nvPr/>
        </p:nvSpPr>
        <p:spPr>
          <a:xfrm>
            <a:off x="3571384" y="3351161"/>
            <a:ext cx="229488" cy="653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下カーブ矢印 2"/>
          <p:cNvSpPr/>
          <p:nvPr/>
        </p:nvSpPr>
        <p:spPr>
          <a:xfrm>
            <a:off x="4016896" y="3567185"/>
            <a:ext cx="720080" cy="5098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乗算記号 3"/>
          <p:cNvSpPr/>
          <p:nvPr/>
        </p:nvSpPr>
        <p:spPr>
          <a:xfrm>
            <a:off x="3399915" y="3861048"/>
            <a:ext cx="576131" cy="792088"/>
          </a:xfrm>
          <a:prstGeom prst="mathMultiply">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吹き出し 4"/>
          <p:cNvSpPr/>
          <p:nvPr/>
        </p:nvSpPr>
        <p:spPr>
          <a:xfrm>
            <a:off x="6177136" y="2060848"/>
            <a:ext cx="2952328" cy="792088"/>
          </a:xfrm>
          <a:prstGeom prst="wedgeRectCallout">
            <a:avLst>
              <a:gd name="adj1" fmla="val -20833"/>
              <a:gd name="adj2" fmla="val 50290"/>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教育講演１の受付後に教育講演２の受付登録を行う</a:t>
            </a:r>
          </a:p>
        </p:txBody>
      </p:sp>
    </p:spTree>
    <p:extLst>
      <p:ext uri="{BB962C8B-B14F-4D97-AF65-F5344CB8AC3E}">
        <p14:creationId xmlns:p14="http://schemas.microsoft.com/office/powerpoint/2010/main" val="427921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764704"/>
            <a:ext cx="9906000" cy="2592288"/>
          </a:xfrm>
          <a:noFill/>
        </p:spPr>
        <p:txBody>
          <a:bodyPr>
            <a:noAutofit/>
          </a:bodyPr>
          <a:lstStyle/>
          <a:p>
            <a:pPr algn="l"/>
            <a:r>
              <a:rPr lang="ja-JP" altLang="en-US" dirty="0">
                <a:solidFill>
                  <a:schemeClr val="tx1"/>
                </a:solidFill>
                <a:latin typeface="A-OTF ゴシックMB101 Pro U" pitchFamily="34" charset="-128"/>
                <a:ea typeface="A-OTF ゴシックMB101 Pro U" pitchFamily="34" charset="-128"/>
              </a:rPr>
              <a:t>主に「専門医共通講習」と「皮膚科領域講習」の単位取得に必要な手続きについて、その概要を示します。上記以外の項目は日本皮膚科学会の</a:t>
            </a:r>
            <a:r>
              <a:rPr lang="en-US" altLang="ja-JP" dirty="0">
                <a:solidFill>
                  <a:schemeClr val="tx1"/>
                </a:solidFill>
                <a:latin typeface="A-OTF ゴシックMB101 Pro U" pitchFamily="34" charset="-128"/>
                <a:ea typeface="A-OTF ゴシックMB101 Pro U" pitchFamily="34" charset="-128"/>
              </a:rPr>
              <a:t>HP(</a:t>
            </a:r>
            <a:r>
              <a:rPr lang="ja-JP" altLang="en-US" dirty="0">
                <a:solidFill>
                  <a:schemeClr val="tx1"/>
                </a:solidFill>
                <a:latin typeface="A-OTF ゴシックMB101 Pro U" pitchFamily="34" charset="-128"/>
                <a:ea typeface="A-OTF ゴシックMB101 Pro U" pitchFamily="34" charset="-128"/>
              </a:rPr>
              <a:t>以下①と②参照</a:t>
            </a:r>
            <a:r>
              <a:rPr lang="en-US" altLang="ja-JP" dirty="0">
                <a:solidFill>
                  <a:schemeClr val="tx1"/>
                </a:solidFill>
                <a:latin typeface="A-OTF ゴシックMB101 Pro U" pitchFamily="34" charset="-128"/>
                <a:ea typeface="A-OTF ゴシックMB101 Pro U" pitchFamily="34" charset="-128"/>
              </a:rPr>
              <a:t>)</a:t>
            </a:r>
            <a:r>
              <a:rPr lang="ja-JP" altLang="en-US" dirty="0">
                <a:solidFill>
                  <a:schemeClr val="tx1"/>
                </a:solidFill>
                <a:latin typeface="A-OTF ゴシックMB101 Pro U" pitchFamily="34" charset="-128"/>
                <a:ea typeface="A-OTF ゴシックMB101 Pro U" pitchFamily="34" charset="-128"/>
              </a:rPr>
              <a:t>の更新基準等をご確認ください。</a:t>
            </a:r>
            <a:endParaRPr lang="en-US" altLang="ja-JP" dirty="0">
              <a:solidFill>
                <a:schemeClr val="tx1"/>
              </a:solidFill>
              <a:latin typeface="A-OTF ゴシックMB101 Pro U" pitchFamily="34" charset="-128"/>
              <a:ea typeface="A-OTF ゴシックMB101 Pro U" pitchFamily="34" charset="-128"/>
            </a:endParaRPr>
          </a:p>
        </p:txBody>
      </p:sp>
      <p:sp>
        <p:nvSpPr>
          <p:cNvPr id="7" name="タイトル 1"/>
          <p:cNvSpPr txBox="1">
            <a:spLocks/>
          </p:cNvSpPr>
          <p:nvPr/>
        </p:nvSpPr>
        <p:spPr>
          <a:xfrm>
            <a:off x="0" y="-27384"/>
            <a:ext cx="9906000" cy="692695"/>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a:solidFill>
                  <a:schemeClr val="bg1"/>
                </a:solidFill>
              </a:rPr>
              <a:t>機構認定専門医制度の単位取得について</a:t>
            </a:r>
            <a:endParaRPr lang="ja-JP" altLang="en-US"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3234593"/>
            <a:ext cx="4514580" cy="3168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6" y="3234593"/>
            <a:ext cx="4454190" cy="3290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角丸四角形 1"/>
          <p:cNvSpPr/>
          <p:nvPr/>
        </p:nvSpPr>
        <p:spPr>
          <a:xfrm>
            <a:off x="3368824" y="5551581"/>
            <a:ext cx="1266050" cy="4913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サブタイトル 2"/>
          <p:cNvSpPr txBox="1">
            <a:spLocks/>
          </p:cNvSpPr>
          <p:nvPr/>
        </p:nvSpPr>
        <p:spPr>
          <a:xfrm>
            <a:off x="2936776" y="5399025"/>
            <a:ext cx="705033" cy="56768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b="1" dirty="0">
                <a:solidFill>
                  <a:srgbClr val="FF0000"/>
                </a:solidFill>
                <a:latin typeface="A-OTF ゴシックMB101 Pro U" pitchFamily="34" charset="-128"/>
                <a:ea typeface="A-OTF ゴシックMB101 Pro U" pitchFamily="34" charset="-128"/>
              </a:rPr>
              <a:t>①</a:t>
            </a:r>
            <a:endParaRPr lang="en-US" altLang="ja-JP" sz="2400" b="1" dirty="0">
              <a:solidFill>
                <a:srgbClr val="FF0000"/>
              </a:solidFill>
              <a:latin typeface="A-OTF ゴシックMB101 Pro U" pitchFamily="34" charset="-128"/>
              <a:ea typeface="A-OTF ゴシックMB101 Pro U" pitchFamily="34" charset="-128"/>
            </a:endParaRPr>
          </a:p>
        </p:txBody>
      </p:sp>
      <p:sp>
        <p:nvSpPr>
          <p:cNvPr id="4" name="右矢印 3"/>
          <p:cNvSpPr/>
          <p:nvPr/>
        </p:nvSpPr>
        <p:spPr>
          <a:xfrm>
            <a:off x="4634874" y="5682865"/>
            <a:ext cx="1686278" cy="36004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393160" y="5767728"/>
            <a:ext cx="1512168" cy="4913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サブタイトル 2"/>
          <p:cNvSpPr txBox="1">
            <a:spLocks/>
          </p:cNvSpPr>
          <p:nvPr/>
        </p:nvSpPr>
        <p:spPr>
          <a:xfrm>
            <a:off x="6105128" y="5394833"/>
            <a:ext cx="705033" cy="56768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b="1" dirty="0">
                <a:solidFill>
                  <a:srgbClr val="FF0000"/>
                </a:solidFill>
                <a:latin typeface="A-OTF ゴシックMB101 Pro U" pitchFamily="34" charset="-128"/>
                <a:ea typeface="A-OTF ゴシックMB101 Pro U" pitchFamily="34" charset="-128"/>
              </a:rPr>
              <a:t>②</a:t>
            </a:r>
            <a:endParaRPr lang="en-US" altLang="ja-JP" sz="2400" b="1" dirty="0">
              <a:solidFill>
                <a:srgbClr val="FF0000"/>
              </a:solidFill>
              <a:latin typeface="A-OTF ゴシックMB101 Pro U" pitchFamily="34" charset="-128"/>
              <a:ea typeface="A-OTF ゴシックMB101 Pro U" pitchFamily="34" charset="-128"/>
            </a:endParaRPr>
          </a:p>
        </p:txBody>
      </p:sp>
    </p:spTree>
    <p:extLst>
      <p:ext uri="{BB962C8B-B14F-4D97-AF65-F5344CB8AC3E}">
        <p14:creationId xmlns:p14="http://schemas.microsoft.com/office/powerpoint/2010/main" val="134661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056" y="1268760"/>
            <a:ext cx="2592288" cy="1753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サブタイトル 2"/>
          <p:cNvSpPr>
            <a:spLocks noGrp="1"/>
          </p:cNvSpPr>
          <p:nvPr>
            <p:ph type="subTitle" idx="1"/>
          </p:nvPr>
        </p:nvSpPr>
        <p:spPr>
          <a:xfrm>
            <a:off x="0" y="764704"/>
            <a:ext cx="9906000" cy="5688632"/>
          </a:xfrm>
          <a:noFill/>
        </p:spPr>
        <p:txBody>
          <a:bodyPr>
            <a:noAutofit/>
          </a:bodyPr>
          <a:lstStyle/>
          <a:p>
            <a:pPr algn="l"/>
            <a:r>
              <a:rPr lang="ja-JP" altLang="en-US" u="sng" dirty="0">
                <a:solidFill>
                  <a:schemeClr val="tx1"/>
                </a:solidFill>
                <a:latin typeface="A-OTF ゴシックMB101 Pro U" pitchFamily="34" charset="-128"/>
                <a:ea typeface="A-OTF ゴシックMB101 Pro U" pitchFamily="34" charset="-128"/>
              </a:rPr>
              <a:t>＜共通講習と皮膚科領域講習の受付に必要なもの＞</a:t>
            </a:r>
            <a:endParaRPr lang="en-US" altLang="ja-JP" u="sng" dirty="0">
              <a:solidFill>
                <a:schemeClr val="tx1"/>
              </a:solidFill>
              <a:latin typeface="A-OTF ゴシックMB101 Pro U" pitchFamily="34" charset="-128"/>
              <a:ea typeface="A-OTF ゴシックMB101 Pro U" pitchFamily="34" charset="-128"/>
            </a:endParaRPr>
          </a:p>
          <a:p>
            <a:pPr algn="l"/>
            <a:endParaRPr lang="en-US" altLang="ja-JP" sz="1600" u="sng" dirty="0">
              <a:solidFill>
                <a:schemeClr val="tx1"/>
              </a:solidFill>
              <a:latin typeface="A-OTF ゴシックMB101 Pro U" pitchFamily="34" charset="-128"/>
              <a:ea typeface="A-OTF ゴシックMB101 Pro U" pitchFamily="34" charset="-128"/>
            </a:endParaRPr>
          </a:p>
          <a:p>
            <a:pPr algn="l"/>
            <a:r>
              <a:rPr lang="ja-JP" altLang="en-US" sz="4000" dirty="0">
                <a:solidFill>
                  <a:srgbClr val="FF0000"/>
                </a:solidFill>
                <a:latin typeface="A-OTF ゴシックMB101 Pro U" pitchFamily="34" charset="-128"/>
                <a:ea typeface="A-OTF ゴシックMB101 Pro U" pitchFamily="34" charset="-128"/>
              </a:rPr>
              <a:t> 〇日本皮膚科学会の会員証</a:t>
            </a:r>
            <a:endParaRPr lang="en-US" altLang="ja-JP" sz="4000" dirty="0">
              <a:solidFill>
                <a:srgbClr val="FF0000"/>
              </a:solidFill>
              <a:latin typeface="A-OTF ゴシックMB101 Pro U" pitchFamily="34" charset="-128"/>
              <a:ea typeface="A-OTF ゴシックMB101 Pro U" pitchFamily="34" charset="-128"/>
            </a:endParaRPr>
          </a:p>
          <a:p>
            <a:pPr marL="401638" indent="-401638" algn="l"/>
            <a:r>
              <a:rPr lang="ja-JP" altLang="en-US" dirty="0">
                <a:solidFill>
                  <a:schemeClr val="tx1"/>
                </a:solidFill>
                <a:latin typeface="A-OTF ゴシックMB101 Pro U" pitchFamily="34" charset="-128"/>
                <a:ea typeface="A-OTF ゴシックMB101 Pro U" pitchFamily="34" charset="-128"/>
              </a:rPr>
              <a:t>＊受講履歴の取得には会員証を使用</a:t>
            </a:r>
            <a:endParaRPr lang="en-US" altLang="ja-JP" dirty="0">
              <a:solidFill>
                <a:schemeClr val="tx1"/>
              </a:solidFill>
              <a:latin typeface="A-OTF ゴシックMB101 Pro U" pitchFamily="34" charset="-128"/>
              <a:ea typeface="A-OTF ゴシックMB101 Pro U" pitchFamily="34" charset="-128"/>
            </a:endParaRPr>
          </a:p>
          <a:p>
            <a:pPr marL="401638" indent="-401638" algn="l"/>
            <a:r>
              <a:rPr lang="ja-JP" altLang="en-US" dirty="0">
                <a:solidFill>
                  <a:schemeClr val="tx1"/>
                </a:solidFill>
                <a:latin typeface="A-OTF ゴシックMB101 Pro U" pitchFamily="34" charset="-128"/>
                <a:ea typeface="A-OTF ゴシックMB101 Pro U" pitchFamily="34" charset="-128"/>
              </a:rPr>
              <a:t>　します。学会参加時には会員証を必ず持参するようにしてください。なお、会員証を紛失した場合、日本皮膚科学会事務局まで会員証の再発行の手続きをお願いいたします。</a:t>
            </a:r>
            <a:endParaRPr lang="en-US" altLang="ja-JP" dirty="0">
              <a:solidFill>
                <a:schemeClr val="tx1"/>
              </a:solidFill>
              <a:latin typeface="A-OTF ゴシックMB101 Pro U" pitchFamily="34" charset="-128"/>
              <a:ea typeface="A-OTF ゴシックMB101 Pro U" pitchFamily="34" charset="-128"/>
            </a:endParaRPr>
          </a:p>
          <a:p>
            <a:pPr marL="401638" indent="-401638" algn="l"/>
            <a:r>
              <a:rPr lang="ja-JP" altLang="en-US" dirty="0">
                <a:solidFill>
                  <a:schemeClr val="tx1"/>
                </a:solidFill>
                <a:latin typeface="A-OTF ゴシックMB101 Pro U" pitchFamily="34" charset="-128"/>
                <a:ea typeface="A-OTF ゴシックMB101 Pro U" pitchFamily="34" charset="-128"/>
              </a:rPr>
              <a:t>　連絡先：</a:t>
            </a:r>
            <a:r>
              <a:rPr lang="en-US" altLang="ja-JP" dirty="0">
                <a:solidFill>
                  <a:schemeClr val="tx1"/>
                </a:solidFill>
                <a:latin typeface="A-OTF ゴシックMB101 Pro U" pitchFamily="34" charset="-128"/>
                <a:ea typeface="A-OTF ゴシックMB101 Pro U" pitchFamily="34" charset="-128"/>
              </a:rPr>
              <a:t>TEL</a:t>
            </a:r>
            <a:r>
              <a:rPr lang="ja-JP" altLang="en-US" dirty="0">
                <a:solidFill>
                  <a:schemeClr val="tx1"/>
                </a:solidFill>
                <a:latin typeface="A-OTF ゴシックMB101 Pro U" pitchFamily="34" charset="-128"/>
                <a:ea typeface="A-OTF ゴシックMB101 Pro U" pitchFamily="34" charset="-128"/>
              </a:rPr>
              <a:t>）</a:t>
            </a:r>
            <a:r>
              <a:rPr lang="en-US" altLang="ja-JP" dirty="0">
                <a:solidFill>
                  <a:schemeClr val="tx1"/>
                </a:solidFill>
                <a:latin typeface="A-OTF ゴシックMB101 Pro U" pitchFamily="34" charset="-128"/>
                <a:ea typeface="A-OTF ゴシックMB101 Pro U" pitchFamily="34" charset="-128"/>
              </a:rPr>
              <a:t>03-3811-5099</a:t>
            </a:r>
          </a:p>
          <a:p>
            <a:pPr marL="401638" indent="-401638" algn="l"/>
            <a:r>
              <a:rPr lang="ja-JP" altLang="en-US" dirty="0">
                <a:solidFill>
                  <a:schemeClr val="tx1"/>
                </a:solidFill>
                <a:latin typeface="A-OTF ゴシックMB101 Pro U" pitchFamily="34" charset="-128"/>
                <a:ea typeface="A-OTF ゴシックMB101 Pro U" pitchFamily="34" charset="-128"/>
              </a:rPr>
              <a:t>　　　　　</a:t>
            </a:r>
            <a:r>
              <a:rPr lang="en-US" altLang="ja-JP" dirty="0">
                <a:solidFill>
                  <a:schemeClr val="tx1"/>
                </a:solidFill>
                <a:latin typeface="A-OTF ゴシックMB101 Pro U" pitchFamily="34" charset="-128"/>
                <a:ea typeface="A-OTF ゴシックMB101 Pro U" pitchFamily="34" charset="-128"/>
              </a:rPr>
              <a:t>Mail</a:t>
            </a:r>
            <a:r>
              <a:rPr lang="ja-JP" altLang="en-US" dirty="0">
                <a:solidFill>
                  <a:schemeClr val="tx1"/>
                </a:solidFill>
                <a:latin typeface="A-OTF ゴシックMB101 Pro U" pitchFamily="34" charset="-128"/>
                <a:ea typeface="A-OTF ゴシックMB101 Pro U" pitchFamily="34" charset="-128"/>
              </a:rPr>
              <a:t>）</a:t>
            </a:r>
            <a:r>
              <a:rPr lang="en-US" altLang="ja-JP" dirty="0">
                <a:solidFill>
                  <a:schemeClr val="tx1"/>
                </a:solidFill>
                <a:latin typeface="A-OTF ゴシックMB101 Pro U" pitchFamily="34" charset="-128"/>
                <a:ea typeface="A-OTF ゴシックMB101 Pro U" pitchFamily="34" charset="-128"/>
              </a:rPr>
              <a:t>kaiin@dermatol.or.jp</a:t>
            </a:r>
            <a:endParaRPr lang="ja-JP" altLang="en-US" dirty="0">
              <a:solidFill>
                <a:schemeClr val="tx1"/>
              </a:solidFill>
              <a:latin typeface="A-OTF ゴシックMB101 Pro U" pitchFamily="34" charset="-128"/>
              <a:ea typeface="A-OTF ゴシックMB101 Pro U" pitchFamily="34" charset="-128"/>
            </a:endParaRPr>
          </a:p>
        </p:txBody>
      </p:sp>
      <p:sp>
        <p:nvSpPr>
          <p:cNvPr id="5"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sp>
        <p:nvSpPr>
          <p:cNvPr id="7" name="タイトル 1"/>
          <p:cNvSpPr txBox="1">
            <a:spLocks/>
          </p:cNvSpPr>
          <p:nvPr/>
        </p:nvSpPr>
        <p:spPr>
          <a:xfrm>
            <a:off x="0" y="-27384"/>
            <a:ext cx="9906000" cy="692695"/>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a:solidFill>
                  <a:schemeClr val="bg1"/>
                </a:solidFill>
              </a:rPr>
              <a:t>機構認定専門医制度の単位取得について</a:t>
            </a:r>
            <a:endParaRPr lang="ja-JP" altLang="en-US" sz="3200" dirty="0">
              <a:solidFill>
                <a:schemeClr val="bg1"/>
              </a:solidFill>
            </a:endParaRPr>
          </a:p>
        </p:txBody>
      </p:sp>
    </p:spTree>
    <p:extLst>
      <p:ext uri="{BB962C8B-B14F-4D97-AF65-F5344CB8AC3E}">
        <p14:creationId xmlns:p14="http://schemas.microsoft.com/office/powerpoint/2010/main" val="124673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sp>
        <p:nvSpPr>
          <p:cNvPr id="6" name="タイトル 1"/>
          <p:cNvSpPr>
            <a:spLocks noGrp="1"/>
          </p:cNvSpPr>
          <p:nvPr>
            <p:ph type="ctrTitle"/>
          </p:nvPr>
        </p:nvSpPr>
        <p:spPr>
          <a:xfrm>
            <a:off x="0" y="-27384"/>
            <a:ext cx="9906000" cy="692695"/>
          </a:xfrm>
          <a:solidFill>
            <a:schemeClr val="accent2"/>
          </a:solidFill>
        </p:spPr>
        <p:txBody>
          <a:bodyPr>
            <a:noAutofit/>
          </a:bodyPr>
          <a:lstStyle/>
          <a:p>
            <a:r>
              <a:rPr lang="ja-JP" altLang="en-US" sz="3200" dirty="0">
                <a:solidFill>
                  <a:schemeClr val="bg1"/>
                </a:solidFill>
              </a:rPr>
              <a:t>日本皮膚科学会 新専門医制度の単位受付について</a:t>
            </a:r>
            <a:endParaRPr kumimoji="1" lang="ja-JP" altLang="en-US" sz="3200" dirty="0">
              <a:solidFill>
                <a:schemeClr val="bg1"/>
              </a:solidFill>
            </a:endParaRPr>
          </a:p>
        </p:txBody>
      </p:sp>
      <p:sp>
        <p:nvSpPr>
          <p:cNvPr id="8" name="サブタイトル 2"/>
          <p:cNvSpPr>
            <a:spLocks noGrp="1"/>
          </p:cNvSpPr>
          <p:nvPr>
            <p:ph type="subTitle" idx="1"/>
          </p:nvPr>
        </p:nvSpPr>
        <p:spPr>
          <a:xfrm>
            <a:off x="0" y="692696"/>
            <a:ext cx="9906000" cy="3384376"/>
          </a:xfrm>
          <a:noFill/>
        </p:spPr>
        <p:txBody>
          <a:bodyPr>
            <a:noAutofit/>
          </a:bodyPr>
          <a:lstStyle/>
          <a:p>
            <a:pPr algn="l"/>
            <a:r>
              <a:rPr lang="ja-JP" altLang="en-US" sz="4000" dirty="0">
                <a:solidFill>
                  <a:schemeClr val="tx1"/>
                </a:solidFill>
                <a:latin typeface="A-OTF ゴシックMB101 Pro U" pitchFamily="34" charset="-128"/>
                <a:ea typeface="A-OTF ゴシックMB101 Pro U" pitchFamily="34" charset="-128"/>
              </a:rPr>
              <a:t>＜単位取得対象の方＞</a:t>
            </a:r>
            <a:endParaRPr lang="en-US" altLang="ja-JP" sz="4000" dirty="0">
              <a:solidFill>
                <a:schemeClr val="tx1"/>
              </a:solidFill>
              <a:latin typeface="A-OTF ゴシックMB101 Pro U" pitchFamily="34" charset="-128"/>
              <a:ea typeface="A-OTF ゴシックMB101 Pro U" pitchFamily="34" charset="-128"/>
            </a:endParaRPr>
          </a:p>
          <a:p>
            <a:pPr algn="l"/>
            <a:r>
              <a:rPr lang="ja-JP" altLang="en-US" sz="3000" dirty="0">
                <a:solidFill>
                  <a:schemeClr val="tx1"/>
                </a:solidFill>
                <a:latin typeface="A-OTF ゴシックMB101 Pro U" pitchFamily="34" charset="-128"/>
                <a:ea typeface="A-OTF ゴシックMB101 Pro U" pitchFamily="34" charset="-128"/>
              </a:rPr>
              <a:t>機構認定専門医制度における単位取得者は</a:t>
            </a:r>
            <a:r>
              <a:rPr lang="en-US" altLang="ja-JP" sz="3000" u="sng" dirty="0">
                <a:solidFill>
                  <a:srgbClr val="FF0000"/>
                </a:solidFill>
                <a:latin typeface="A-OTF ゴシックMB101 Pro U" pitchFamily="34" charset="-128"/>
                <a:ea typeface="A-OTF ゴシックMB101 Pro U" pitchFamily="34" charset="-128"/>
              </a:rPr>
              <a:t>2017</a:t>
            </a:r>
            <a:r>
              <a:rPr lang="ja-JP" altLang="en-US" sz="3000" u="sng" dirty="0">
                <a:solidFill>
                  <a:srgbClr val="FF0000"/>
                </a:solidFill>
                <a:latin typeface="A-OTF ゴシックMB101 Pro U" pitchFamily="34" charset="-128"/>
                <a:ea typeface="A-OTF ゴシックMB101 Pro U" pitchFamily="34" charset="-128"/>
              </a:rPr>
              <a:t>年</a:t>
            </a:r>
            <a:r>
              <a:rPr lang="en-US" altLang="ja-JP" sz="3000" u="sng" dirty="0">
                <a:solidFill>
                  <a:srgbClr val="FF0000"/>
                </a:solidFill>
                <a:latin typeface="A-OTF ゴシックMB101 Pro U" pitchFamily="34" charset="-128"/>
                <a:ea typeface="A-OTF ゴシックMB101 Pro U" pitchFamily="34" charset="-128"/>
              </a:rPr>
              <a:t>10</a:t>
            </a:r>
            <a:r>
              <a:rPr lang="ja-JP" altLang="en-US" sz="3000" u="sng" dirty="0">
                <a:solidFill>
                  <a:srgbClr val="FF0000"/>
                </a:solidFill>
                <a:latin typeface="A-OTF ゴシックMB101 Pro U" pitchFamily="34" charset="-128"/>
                <a:ea typeface="A-OTF ゴシックMB101 Pro U" pitchFamily="34" charset="-128"/>
              </a:rPr>
              <a:t>月</a:t>
            </a:r>
            <a:r>
              <a:rPr lang="en-US" altLang="ja-JP" sz="3000" u="sng" dirty="0">
                <a:solidFill>
                  <a:srgbClr val="FF0000"/>
                </a:solidFill>
                <a:latin typeface="A-OTF ゴシックMB101 Pro U" pitchFamily="34" charset="-128"/>
                <a:ea typeface="A-OTF ゴシックMB101 Pro U" pitchFamily="34" charset="-128"/>
              </a:rPr>
              <a:t>1</a:t>
            </a:r>
            <a:r>
              <a:rPr lang="ja-JP" altLang="en-US" sz="3000" u="sng" dirty="0">
                <a:solidFill>
                  <a:srgbClr val="FF0000"/>
                </a:solidFill>
                <a:latin typeface="A-OTF ゴシックMB101 Pro U" pitchFamily="34" charset="-128"/>
                <a:ea typeface="A-OTF ゴシックMB101 Pro U" pitchFamily="34" charset="-128"/>
              </a:rPr>
              <a:t>日</a:t>
            </a:r>
            <a:r>
              <a:rPr lang="ja-JP" altLang="en-US" sz="3000" dirty="0">
                <a:solidFill>
                  <a:schemeClr val="tx1"/>
                </a:solidFill>
                <a:latin typeface="A-OTF ゴシックMB101 Pro U" pitchFamily="34" charset="-128"/>
                <a:ea typeface="A-OTF ゴシックMB101 Pro U" pitchFamily="34" charset="-128"/>
              </a:rPr>
              <a:t>以降に専門医を取得した方。それ以前に専門医を取得し、現在の専門医</a:t>
            </a:r>
            <a:r>
              <a:rPr lang="ja-JP" altLang="en-US" sz="3000">
                <a:solidFill>
                  <a:schemeClr val="tx1"/>
                </a:solidFill>
                <a:latin typeface="A-OTF ゴシックMB101 Pro U" pitchFamily="34" charset="-128"/>
                <a:ea typeface="A-OTF ゴシックMB101 Pro U" pitchFamily="34" charset="-128"/>
              </a:rPr>
              <a:t>認定期間の開始日が</a:t>
            </a:r>
            <a:r>
              <a:rPr lang="en-US" altLang="ja-JP" sz="3000" u="sng" dirty="0">
                <a:solidFill>
                  <a:srgbClr val="FF0000"/>
                </a:solidFill>
                <a:latin typeface="A-OTF ゴシックMB101 Pro U" pitchFamily="34" charset="-128"/>
                <a:ea typeface="A-OTF ゴシックMB101 Pro U" pitchFamily="34" charset="-128"/>
              </a:rPr>
              <a:t>2018</a:t>
            </a:r>
            <a:r>
              <a:rPr lang="ja-JP" altLang="en-US" sz="3000" u="sng" dirty="0">
                <a:solidFill>
                  <a:srgbClr val="FF0000"/>
                </a:solidFill>
                <a:latin typeface="A-OTF ゴシックMB101 Pro U" pitchFamily="34" charset="-128"/>
                <a:ea typeface="A-OTF ゴシックMB101 Pro U" pitchFamily="34" charset="-128"/>
              </a:rPr>
              <a:t>年</a:t>
            </a:r>
            <a:r>
              <a:rPr lang="en-US" altLang="ja-JP" sz="3000" u="sng" dirty="0">
                <a:solidFill>
                  <a:srgbClr val="FF0000"/>
                </a:solidFill>
                <a:latin typeface="A-OTF ゴシックMB101 Pro U" pitchFamily="34" charset="-128"/>
                <a:ea typeface="A-OTF ゴシックMB101 Pro U" pitchFamily="34" charset="-128"/>
              </a:rPr>
              <a:t>4</a:t>
            </a:r>
            <a:r>
              <a:rPr lang="ja-JP" altLang="en-US" sz="3000" u="sng" dirty="0">
                <a:solidFill>
                  <a:srgbClr val="FF0000"/>
                </a:solidFill>
                <a:latin typeface="A-OTF ゴシックMB101 Pro U" pitchFamily="34" charset="-128"/>
                <a:ea typeface="A-OTF ゴシックMB101 Pro U" pitchFamily="34" charset="-128"/>
              </a:rPr>
              <a:t>月</a:t>
            </a:r>
            <a:r>
              <a:rPr lang="en-US" altLang="ja-JP" sz="3000" u="sng" dirty="0">
                <a:solidFill>
                  <a:srgbClr val="FF0000"/>
                </a:solidFill>
                <a:latin typeface="A-OTF ゴシックMB101 Pro U" pitchFamily="34" charset="-128"/>
                <a:ea typeface="A-OTF ゴシックMB101 Pro U" pitchFamily="34" charset="-128"/>
              </a:rPr>
              <a:t>1</a:t>
            </a:r>
            <a:r>
              <a:rPr lang="ja-JP" altLang="en-US" sz="3000" u="sng" dirty="0">
                <a:solidFill>
                  <a:srgbClr val="FF0000"/>
                </a:solidFill>
                <a:latin typeface="A-OTF ゴシックMB101 Pro U" pitchFamily="34" charset="-128"/>
                <a:ea typeface="A-OTF ゴシックMB101 Pro U" pitchFamily="34" charset="-128"/>
              </a:rPr>
              <a:t>日</a:t>
            </a:r>
            <a:r>
              <a:rPr lang="ja-JP" altLang="en-US" sz="3000" dirty="0">
                <a:solidFill>
                  <a:schemeClr val="tx1"/>
                </a:solidFill>
                <a:latin typeface="A-OTF ゴシックMB101 Pro U" pitchFamily="34" charset="-128"/>
                <a:ea typeface="A-OTF ゴシックMB101 Pro U" pitchFamily="34" charset="-128"/>
              </a:rPr>
              <a:t>以降の方となります。</a:t>
            </a:r>
            <a:endParaRPr lang="en-US" altLang="ja-JP" sz="3000" dirty="0">
              <a:solidFill>
                <a:schemeClr val="tx1"/>
              </a:solidFill>
              <a:latin typeface="A-OTF ゴシックMB101 Pro U" pitchFamily="34" charset="-128"/>
              <a:ea typeface="A-OTF ゴシックMB101 Pro U" pitchFamily="34" charset="-128"/>
            </a:endParaRPr>
          </a:p>
          <a:p>
            <a:pPr algn="l"/>
            <a:endParaRPr lang="en-US" altLang="ja-JP" sz="800" dirty="0">
              <a:solidFill>
                <a:schemeClr val="tx1"/>
              </a:solidFill>
              <a:latin typeface="A-OTF ゴシックMB101 Pro U" pitchFamily="34" charset="-128"/>
              <a:ea typeface="A-OTF ゴシックMB101 Pro U" pitchFamily="34" charset="-128"/>
            </a:endParaRPr>
          </a:p>
          <a:p>
            <a:pPr algn="l"/>
            <a:r>
              <a:rPr lang="ja-JP" altLang="en-US" sz="4000" dirty="0">
                <a:solidFill>
                  <a:schemeClr val="tx1"/>
                </a:solidFill>
                <a:latin typeface="A-OTF ゴシックMB101 Pro U" pitchFamily="34" charset="-128"/>
                <a:ea typeface="A-OTF ゴシックMB101 Pro U" pitchFamily="34" charset="-128"/>
              </a:rPr>
              <a:t>＜当日の受付方法＞</a:t>
            </a:r>
            <a:endParaRPr lang="en-US" altLang="ja-JP" sz="4000" dirty="0">
              <a:solidFill>
                <a:schemeClr val="tx1"/>
              </a:solidFill>
              <a:latin typeface="A-OTF ゴシックMB101 Pro U" pitchFamily="34" charset="-128"/>
              <a:ea typeface="A-OTF ゴシックMB101 Pro U" pitchFamily="34" charset="-128"/>
            </a:endParaRPr>
          </a:p>
          <a:p>
            <a:pPr algn="l"/>
            <a:r>
              <a:rPr lang="ja-JP" altLang="en-US" sz="3000" dirty="0">
                <a:solidFill>
                  <a:schemeClr val="tx1"/>
                </a:solidFill>
                <a:latin typeface="A-OTF ゴシックMB101 Pro U" pitchFamily="34" charset="-128"/>
                <a:ea typeface="A-OTF ゴシックMB101 Pro U" pitchFamily="34" charset="-128"/>
              </a:rPr>
              <a:t>受講単位が認められている教育講演などの会場入口に受付端末が設置されています。受付端末にはＩＣカードリーダーが接続されていますので、そのカードリーダーに日本皮膚科学会会員証をかざしてから、会場に入場してください。</a:t>
            </a:r>
            <a:endParaRPr lang="en-US" altLang="ja-JP" sz="3000" dirty="0">
              <a:solidFill>
                <a:schemeClr val="tx1"/>
              </a:solidFill>
              <a:latin typeface="A-OTF ゴシックMB101 Pro U" pitchFamily="34" charset="-128"/>
              <a:ea typeface="A-OTF ゴシックMB101 Pro U" pitchFamily="34" charset="-128"/>
            </a:endParaRPr>
          </a:p>
          <a:p>
            <a:pPr algn="l"/>
            <a:endParaRPr lang="ja-JP" altLang="en-US" strike="sngStrike" dirty="0">
              <a:solidFill>
                <a:srgbClr val="FF0000"/>
              </a:solidFill>
              <a:latin typeface="A-OTF ゴシックMB101 Pro U" pitchFamily="34" charset="-128"/>
              <a:ea typeface="A-OTF ゴシックMB101 Pro U" pitchFamily="34" charset="-128"/>
            </a:endParaRPr>
          </a:p>
        </p:txBody>
      </p:sp>
    </p:spTree>
    <p:extLst>
      <p:ext uri="{BB962C8B-B14F-4D97-AF65-F5344CB8AC3E}">
        <p14:creationId xmlns:p14="http://schemas.microsoft.com/office/powerpoint/2010/main" val="289289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6" y="1388921"/>
            <a:ext cx="6120680" cy="369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393" y="1373597"/>
            <a:ext cx="5434367" cy="40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2864768" y="5372496"/>
            <a:ext cx="1944216" cy="1008831"/>
          </a:xfrm>
          <a:prstGeom prst="wedgeRoundRectCallout">
            <a:avLst>
              <a:gd name="adj1" fmla="val -84490"/>
              <a:gd name="adj2" fmla="val -250118"/>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A-OTF じゅん Pro 34" pitchFamily="34" charset="-128"/>
                <a:ea typeface="A-OTF じゅん Pro 34" pitchFamily="34" charset="-128"/>
              </a:rPr>
              <a:t>②会員証を</a:t>
            </a:r>
            <a:r>
              <a:rPr kumimoji="1" lang="ja-JP" altLang="en-US" dirty="0" err="1">
                <a:solidFill>
                  <a:schemeClr val="tx1"/>
                </a:solidFill>
                <a:latin typeface="A-OTF じゅん Pro 34" pitchFamily="34" charset="-128"/>
                <a:ea typeface="A-OTF じゅん Pro 34" pitchFamily="34" charset="-128"/>
              </a:rPr>
              <a:t>かざ</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してください。</a:t>
            </a:r>
          </a:p>
        </p:txBody>
      </p:sp>
      <p:sp>
        <p:nvSpPr>
          <p:cNvPr id="22" name="角丸四角形吹き出し 21"/>
          <p:cNvSpPr/>
          <p:nvPr/>
        </p:nvSpPr>
        <p:spPr>
          <a:xfrm>
            <a:off x="5001296" y="5367257"/>
            <a:ext cx="4416200" cy="1008831"/>
          </a:xfrm>
          <a:prstGeom prst="wedgeRoundRectCallout">
            <a:avLst>
              <a:gd name="adj1" fmla="val -14461"/>
              <a:gd name="adj2" fmla="val -92100"/>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OTF じゅん Pro 34" pitchFamily="34" charset="-128"/>
                <a:ea typeface="A-OTF じゅん Pro 34" pitchFamily="34" charset="-128"/>
              </a:rPr>
              <a:t>③画面に受付完了マークと上記のメッ</a:t>
            </a:r>
            <a:endParaRPr lang="en-US" altLang="ja-JP" b="1" dirty="0">
              <a:solidFill>
                <a:schemeClr val="tx1"/>
              </a:solidFill>
              <a:latin typeface="A-OTF じゅん Pro 34" pitchFamily="34" charset="-128"/>
              <a:ea typeface="A-OTF じゅん Pro 34" pitchFamily="34" charset="-128"/>
            </a:endParaRPr>
          </a:p>
          <a:p>
            <a:r>
              <a:rPr lang="ja-JP" altLang="en-US" b="1" dirty="0">
                <a:solidFill>
                  <a:schemeClr val="tx1"/>
                </a:solidFill>
                <a:latin typeface="A-OTF じゅん Pro 34" pitchFamily="34" charset="-128"/>
                <a:ea typeface="A-OTF じゅん Pro 34" pitchFamily="34" charset="-128"/>
              </a:rPr>
              <a:t>　セージが表示されたら受付完了です。</a:t>
            </a:r>
          </a:p>
        </p:txBody>
      </p:sp>
      <p:sp>
        <p:nvSpPr>
          <p:cNvPr id="23"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sp>
        <p:nvSpPr>
          <p:cNvPr id="25" name="サブタイトル 2"/>
          <p:cNvSpPr>
            <a:spLocks noGrp="1"/>
          </p:cNvSpPr>
          <p:nvPr>
            <p:ph type="subTitle" idx="1"/>
          </p:nvPr>
        </p:nvSpPr>
        <p:spPr>
          <a:xfrm>
            <a:off x="0" y="764704"/>
            <a:ext cx="9906000" cy="720080"/>
          </a:xfrm>
          <a:noFill/>
        </p:spPr>
        <p:txBody>
          <a:bodyPr>
            <a:noAutofit/>
          </a:bodyPr>
          <a:lstStyle/>
          <a:p>
            <a:pPr algn="l"/>
            <a:r>
              <a:rPr lang="ja-JP" altLang="en-US" dirty="0">
                <a:solidFill>
                  <a:schemeClr val="tx1"/>
                </a:solidFill>
                <a:latin typeface="A-OTF ゴシックMB101 Pro U" pitchFamily="34" charset="-128"/>
                <a:ea typeface="A-OTF ゴシックMB101 Pro U" pitchFamily="34" charset="-128"/>
              </a:rPr>
              <a:t>＜受付の例＞</a:t>
            </a:r>
            <a:endParaRPr lang="en-US" altLang="ja-JP" dirty="0">
              <a:solidFill>
                <a:schemeClr val="tx1"/>
              </a:solidFill>
              <a:latin typeface="A-OTF ゴシックMB101 Pro U" pitchFamily="34" charset="-128"/>
              <a:ea typeface="A-OTF ゴシックMB101 Pro U" pitchFamily="34" charset="-128"/>
            </a:endParaRPr>
          </a:p>
        </p:txBody>
      </p:sp>
      <p:sp>
        <p:nvSpPr>
          <p:cNvPr id="13" name="タイトル 1"/>
          <p:cNvSpPr>
            <a:spLocks noGrp="1"/>
          </p:cNvSpPr>
          <p:nvPr>
            <p:ph type="ctrTitle"/>
          </p:nvPr>
        </p:nvSpPr>
        <p:spPr>
          <a:xfrm>
            <a:off x="0" y="-27384"/>
            <a:ext cx="9906000" cy="692695"/>
          </a:xfrm>
          <a:solidFill>
            <a:schemeClr val="accent2"/>
          </a:solidFill>
        </p:spPr>
        <p:txBody>
          <a:bodyPr>
            <a:noAutofit/>
          </a:bodyPr>
          <a:lstStyle/>
          <a:p>
            <a:r>
              <a:rPr lang="ja-JP" altLang="en-US" sz="3200" dirty="0">
                <a:solidFill>
                  <a:schemeClr val="bg1"/>
                </a:solidFill>
              </a:rPr>
              <a:t>日本皮膚科学会 新専門医制度の単位受付について</a:t>
            </a:r>
            <a:endParaRPr kumimoji="1" lang="ja-JP" altLang="en-US" sz="3200" dirty="0">
              <a:solidFill>
                <a:schemeClr val="bg1"/>
              </a:solidFill>
            </a:endParaRPr>
          </a:p>
        </p:txBody>
      </p:sp>
      <p:sp>
        <p:nvSpPr>
          <p:cNvPr id="12" name="角丸四角形吹き出し 11"/>
          <p:cNvSpPr/>
          <p:nvPr/>
        </p:nvSpPr>
        <p:spPr>
          <a:xfrm>
            <a:off x="56456" y="5372497"/>
            <a:ext cx="2664296" cy="1008831"/>
          </a:xfrm>
          <a:prstGeom prst="wedgeRoundRectCallout">
            <a:avLst>
              <a:gd name="adj1" fmla="val 5439"/>
              <a:gd name="adj2" fmla="val -196332"/>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indent="-241300"/>
            <a:r>
              <a:rPr kumimoji="1" lang="ja-JP" altLang="en-US" dirty="0">
                <a:solidFill>
                  <a:schemeClr val="tx1"/>
                </a:solidFill>
                <a:latin typeface="A-OTF じゅん Pro 34" pitchFamily="34" charset="-128"/>
                <a:ea typeface="A-OTF じゅん Pro 34" pitchFamily="34" charset="-128"/>
              </a:rPr>
              <a:t>①会場前にあるノート</a:t>
            </a:r>
            <a:r>
              <a:rPr kumimoji="1" lang="en-US" altLang="ja-JP" dirty="0">
                <a:solidFill>
                  <a:schemeClr val="tx1"/>
                </a:solidFill>
                <a:latin typeface="A-OTF じゅん Pro 34" pitchFamily="34" charset="-128"/>
                <a:ea typeface="A-OTF じゅん Pro 34" pitchFamily="34" charset="-128"/>
              </a:rPr>
              <a:t>PC</a:t>
            </a:r>
            <a:r>
              <a:rPr kumimoji="1" lang="ja-JP" altLang="en-US" dirty="0">
                <a:solidFill>
                  <a:schemeClr val="tx1"/>
                </a:solidFill>
                <a:latin typeface="A-OTF じゅん Pro 34" pitchFamily="34" charset="-128"/>
                <a:ea typeface="A-OTF じゅん Pro 34" pitchFamily="34" charset="-128"/>
              </a:rPr>
              <a:t>の横に</a:t>
            </a:r>
            <a:r>
              <a:rPr lang="ja-JP" altLang="en-US" dirty="0">
                <a:solidFill>
                  <a:schemeClr val="tx1"/>
                </a:solidFill>
                <a:latin typeface="A-OTF じゅん Pro 34" pitchFamily="34" charset="-128"/>
                <a:ea typeface="A-OTF じゅん Pro 34" pitchFamily="34" charset="-128"/>
              </a:rPr>
              <a:t>カードリーダーがあります</a:t>
            </a:r>
            <a:r>
              <a:rPr kumimoji="1" lang="ja-JP" altLang="en-US" dirty="0">
                <a:solidFill>
                  <a:schemeClr val="tx1"/>
                </a:solidFill>
                <a:latin typeface="A-OTF じゅん Pro 34" pitchFamily="34" charset="-128"/>
                <a:ea typeface="A-OTF じゅん Pro 34" pitchFamily="34" charset="-128"/>
              </a:rPr>
              <a:t>。</a:t>
            </a:r>
          </a:p>
        </p:txBody>
      </p:sp>
    </p:spTree>
    <p:extLst>
      <p:ext uri="{BB962C8B-B14F-4D97-AF65-F5344CB8AC3E}">
        <p14:creationId xmlns:p14="http://schemas.microsoft.com/office/powerpoint/2010/main" val="4582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5552" y="6539036"/>
            <a:ext cx="9906000" cy="346348"/>
          </a:xfrm>
          <a:prstGeom prst="rect">
            <a:avLst/>
          </a:prstGeom>
          <a:solidFill>
            <a:schemeClr val="accent2"/>
          </a:solidFill>
        </p:spPr>
        <p:txBody>
          <a:bodyPr vert="horz" lIns="91440" tIns="45720" rIns="91440" bIns="45720" rtlCol="0" anchor="ctr">
            <a:normAutofit fontScale="4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2564904"/>
            <a:ext cx="11334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矢印 6"/>
          <p:cNvSpPr/>
          <p:nvPr/>
        </p:nvSpPr>
        <p:spPr>
          <a:xfrm rot="16200000">
            <a:off x="2000672" y="2420889"/>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サブタイトル 2"/>
          <p:cNvSpPr>
            <a:spLocks noGrp="1"/>
          </p:cNvSpPr>
          <p:nvPr>
            <p:ph type="subTitle" idx="1"/>
          </p:nvPr>
        </p:nvSpPr>
        <p:spPr>
          <a:xfrm>
            <a:off x="2916200" y="2204864"/>
            <a:ext cx="2468848" cy="1296144"/>
          </a:xfrm>
          <a:noFill/>
        </p:spPr>
        <p:txBody>
          <a:bodyPr>
            <a:noAutofit/>
          </a:bodyPr>
          <a:lstStyle/>
          <a:p>
            <a:pPr algn="l"/>
            <a:r>
              <a:rPr lang="ja-JP" altLang="en-US" sz="2400" dirty="0">
                <a:solidFill>
                  <a:schemeClr val="tx1"/>
                </a:solidFill>
                <a:latin typeface="A-OTF ゴシックMB101 Pro U" pitchFamily="34" charset="-128"/>
                <a:ea typeface="A-OTF ゴシックMB101 Pro U" pitchFamily="34" charset="-128"/>
              </a:rPr>
              <a:t>総合受付で学会の参加受付を行う</a:t>
            </a:r>
          </a:p>
        </p:txBody>
      </p:sp>
      <p:sp>
        <p:nvSpPr>
          <p:cNvPr id="10" name="下矢印 9"/>
          <p:cNvSpPr/>
          <p:nvPr/>
        </p:nvSpPr>
        <p:spPr>
          <a:xfrm rot="16200000">
            <a:off x="5506533" y="2155388"/>
            <a:ext cx="504056" cy="1035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サブタイトル 2"/>
          <p:cNvSpPr txBox="1">
            <a:spLocks/>
          </p:cNvSpPr>
          <p:nvPr/>
        </p:nvSpPr>
        <p:spPr>
          <a:xfrm>
            <a:off x="56456" y="764704"/>
            <a:ext cx="7704856" cy="64807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＜新専門医制度の単位を取得する主な流れ＞</a:t>
            </a:r>
          </a:p>
        </p:txBody>
      </p:sp>
      <p:sp>
        <p:nvSpPr>
          <p:cNvPr id="17" name="角丸四角形吹き出し 16"/>
          <p:cNvSpPr/>
          <p:nvPr/>
        </p:nvSpPr>
        <p:spPr>
          <a:xfrm>
            <a:off x="77032" y="1340768"/>
            <a:ext cx="1491592" cy="1008112"/>
          </a:xfrm>
          <a:prstGeom prst="wedgeRoundRectCallout">
            <a:avLst>
              <a:gd name="adj1" fmla="val -11689"/>
              <a:gd name="adj2" fmla="val 89246"/>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A-OTF じゅん Pro 34" pitchFamily="34" charset="-128"/>
                <a:ea typeface="A-OTF じゅん Pro 34" pitchFamily="34" charset="-128"/>
              </a:rPr>
              <a:t>①会員証</a:t>
            </a:r>
            <a:r>
              <a:rPr lang="ja-JP" altLang="en-US" dirty="0">
                <a:solidFill>
                  <a:schemeClr val="tx1"/>
                </a:solidFill>
                <a:latin typeface="A-OTF じゅん Pro 34" pitchFamily="34" charset="-128"/>
                <a:ea typeface="A-OTF じゅん Pro 34" pitchFamily="34" charset="-128"/>
              </a:rPr>
              <a:t>を</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忘れ</a:t>
            </a:r>
            <a:r>
              <a:rPr lang="ja-JP" altLang="en-US" dirty="0">
                <a:solidFill>
                  <a:schemeClr val="tx1"/>
                </a:solidFill>
                <a:latin typeface="A-OTF じゅん Pro 34" pitchFamily="34" charset="-128"/>
                <a:ea typeface="A-OTF じゅん Pro 34" pitchFamily="34" charset="-128"/>
              </a:rPr>
              <a:t>ない</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よ</a:t>
            </a:r>
            <a:r>
              <a:rPr lang="ja-JP" altLang="en-US" dirty="0">
                <a:solidFill>
                  <a:schemeClr val="tx1"/>
                </a:solidFill>
                <a:latin typeface="A-OTF じゅん Pro 34" pitchFamily="34" charset="-128"/>
                <a:ea typeface="A-OTF じゅん Pro 34" pitchFamily="34" charset="-128"/>
              </a:rPr>
              <a:t>う持参</a:t>
            </a:r>
            <a:endParaRPr kumimoji="1" lang="en-US" altLang="ja-JP" dirty="0">
              <a:solidFill>
                <a:schemeClr val="tx1"/>
              </a:solidFill>
              <a:latin typeface="A-OTF じゅん Pro 34" pitchFamily="34" charset="-128"/>
              <a:ea typeface="A-OTF じゅん Pro 34" pitchFamily="34" charset="-128"/>
            </a:endParaRPr>
          </a:p>
        </p:txBody>
      </p:sp>
      <p:pic>
        <p:nvPicPr>
          <p:cNvPr id="2052" name="Picture 4" descr="C:\Users\PC07\Desktop\setsumeikai_semin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113" y="4365104"/>
            <a:ext cx="3262855" cy="1711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7013" y="4581128"/>
            <a:ext cx="1818315" cy="146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サブタイトル 2"/>
          <p:cNvSpPr txBox="1">
            <a:spLocks/>
          </p:cNvSpPr>
          <p:nvPr/>
        </p:nvSpPr>
        <p:spPr>
          <a:xfrm>
            <a:off x="6488432" y="1268760"/>
            <a:ext cx="3289104" cy="2443109"/>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A-OTF ゴシックMB101 Pro U" pitchFamily="34" charset="-128"/>
                <a:ea typeface="A-OTF ゴシックMB101 Pro U" pitchFamily="34" charset="-128"/>
              </a:rPr>
              <a:t>受講単位が認められている講演会場の入り口前に受付端末が設置されているので受付</a:t>
            </a:r>
            <a:endParaRPr lang="en-US" altLang="ja-JP" sz="2400" dirty="0">
              <a:solidFill>
                <a:schemeClr val="tx1"/>
              </a:solidFill>
              <a:latin typeface="A-OTF ゴシックMB101 Pro U" pitchFamily="34" charset="-128"/>
              <a:ea typeface="A-OTF ゴシックMB101 Pro U" pitchFamily="34" charset="-128"/>
            </a:endParaRPr>
          </a:p>
          <a:p>
            <a:pPr algn="l"/>
            <a:r>
              <a:rPr lang="ja-JP" altLang="en-US" sz="2400" dirty="0">
                <a:solidFill>
                  <a:schemeClr val="tx1"/>
                </a:solidFill>
                <a:latin typeface="A-OTF ゴシックMB101 Pro U" pitchFamily="34" charset="-128"/>
                <a:ea typeface="A-OTF ゴシックMB101 Pro U" pitchFamily="34" charset="-128"/>
              </a:rPr>
              <a:t>＊開始</a:t>
            </a:r>
            <a:r>
              <a:rPr lang="en-US" altLang="ja-JP" sz="2400" dirty="0">
                <a:solidFill>
                  <a:schemeClr val="tx1"/>
                </a:solidFill>
                <a:latin typeface="A-OTF ゴシックMB101 Pro U" pitchFamily="34" charset="-128"/>
                <a:ea typeface="A-OTF ゴシックMB101 Pro U" pitchFamily="34" charset="-128"/>
              </a:rPr>
              <a:t>15</a:t>
            </a:r>
            <a:r>
              <a:rPr lang="ja-JP" altLang="en-US" sz="2400" dirty="0">
                <a:solidFill>
                  <a:schemeClr val="tx1"/>
                </a:solidFill>
                <a:latin typeface="A-OTF ゴシックMB101 Pro U" pitchFamily="34" charset="-128"/>
                <a:ea typeface="A-OTF ゴシックMB101 Pro U" pitchFamily="34" charset="-128"/>
              </a:rPr>
              <a:t>分後までが</a:t>
            </a:r>
            <a:endParaRPr lang="en-US" altLang="ja-JP" sz="2400" dirty="0">
              <a:solidFill>
                <a:schemeClr val="tx1"/>
              </a:solidFill>
              <a:latin typeface="A-OTF ゴシックMB101 Pro U" pitchFamily="34" charset="-128"/>
              <a:ea typeface="A-OTF ゴシックMB101 Pro U" pitchFamily="34" charset="-128"/>
            </a:endParaRPr>
          </a:p>
          <a:p>
            <a:pPr algn="l"/>
            <a:r>
              <a:rPr lang="ja-JP" altLang="en-US" sz="2400" dirty="0">
                <a:solidFill>
                  <a:schemeClr val="tx1"/>
                </a:solidFill>
                <a:latin typeface="A-OTF ゴシックMB101 Pro U" pitchFamily="34" charset="-128"/>
                <a:ea typeface="A-OTF ゴシックMB101 Pro U" pitchFamily="34" charset="-128"/>
              </a:rPr>
              <a:t>　受付時間</a:t>
            </a:r>
          </a:p>
        </p:txBody>
      </p:sp>
      <p:sp>
        <p:nvSpPr>
          <p:cNvPr id="31" name="下矢印 30"/>
          <p:cNvSpPr/>
          <p:nvPr/>
        </p:nvSpPr>
        <p:spPr>
          <a:xfrm>
            <a:off x="6857036" y="3717032"/>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rot="5400000">
            <a:off x="4808984" y="4653136"/>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640632" y="3212976"/>
            <a:ext cx="1275568" cy="437211"/>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学会場へ</a:t>
            </a:r>
          </a:p>
        </p:txBody>
      </p:sp>
      <p:sp>
        <p:nvSpPr>
          <p:cNvPr id="34" name="角丸四角形 33"/>
          <p:cNvSpPr/>
          <p:nvPr/>
        </p:nvSpPr>
        <p:spPr>
          <a:xfrm>
            <a:off x="5169024" y="3212976"/>
            <a:ext cx="1275568" cy="437211"/>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講演会場へ</a:t>
            </a:r>
          </a:p>
        </p:txBody>
      </p:sp>
      <p:sp>
        <p:nvSpPr>
          <p:cNvPr id="35" name="角丸四角形吹き出し 34"/>
          <p:cNvSpPr/>
          <p:nvPr/>
        </p:nvSpPr>
        <p:spPr>
          <a:xfrm>
            <a:off x="8251895" y="3573016"/>
            <a:ext cx="1453633" cy="1168158"/>
          </a:xfrm>
          <a:prstGeom prst="wedgeRoundRectCallout">
            <a:avLst>
              <a:gd name="adj1" fmla="val -100278"/>
              <a:gd name="adj2" fmla="val 52665"/>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A-OTF じゅん Pro 34" pitchFamily="34" charset="-128"/>
                <a:ea typeface="A-OTF じゅん Pro 34" pitchFamily="34" charset="-128"/>
              </a:rPr>
              <a:t>②</a:t>
            </a:r>
            <a:r>
              <a:rPr kumimoji="1" lang="ja-JP" altLang="en-US" dirty="0">
                <a:solidFill>
                  <a:schemeClr val="tx1"/>
                </a:solidFill>
                <a:latin typeface="A-OTF じゅん Pro 34" pitchFamily="34" charset="-128"/>
                <a:ea typeface="A-OTF じゅん Pro 34" pitchFamily="34" charset="-128"/>
              </a:rPr>
              <a:t>会場入</a:t>
            </a:r>
            <a:r>
              <a:rPr lang="ja-JP" altLang="en-US" dirty="0">
                <a:solidFill>
                  <a:schemeClr val="tx1"/>
                </a:solidFill>
                <a:latin typeface="A-OTF じゅん Pro 34" pitchFamily="34" charset="-128"/>
                <a:ea typeface="A-OTF じゅん Pro 34" pitchFamily="34" charset="-128"/>
              </a:rPr>
              <a:t>り</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口で会</a:t>
            </a:r>
            <a:r>
              <a:rPr lang="ja-JP" altLang="en-US" dirty="0">
                <a:solidFill>
                  <a:schemeClr val="tx1"/>
                </a:solidFill>
                <a:latin typeface="A-OTF じゅん Pro 34" pitchFamily="34" charset="-128"/>
                <a:ea typeface="A-OTF じゅん Pro 34" pitchFamily="34" charset="-128"/>
              </a:rPr>
              <a:t>員</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証を</a:t>
            </a:r>
            <a:r>
              <a:rPr lang="ja-JP" altLang="en-US" dirty="0" err="1">
                <a:solidFill>
                  <a:schemeClr val="tx1"/>
                </a:solidFill>
                <a:latin typeface="A-OTF じゅん Pro 34" pitchFamily="34" charset="-128"/>
                <a:ea typeface="A-OTF じゅん Pro 34" pitchFamily="34" charset="-128"/>
              </a:rPr>
              <a:t>かざ</a:t>
            </a:r>
            <a:endParaRPr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して</a:t>
            </a:r>
            <a:r>
              <a:rPr kumimoji="1" lang="ja-JP" altLang="en-US" dirty="0">
                <a:solidFill>
                  <a:schemeClr val="tx1"/>
                </a:solidFill>
                <a:latin typeface="A-OTF じゅん Pro 34" pitchFamily="34" charset="-128"/>
                <a:ea typeface="A-OTF じゅん Pro 34" pitchFamily="34" charset="-128"/>
              </a:rPr>
              <a:t>受付</a:t>
            </a:r>
          </a:p>
        </p:txBody>
      </p:sp>
      <p:sp>
        <p:nvSpPr>
          <p:cNvPr id="36" name="角丸四角形 35"/>
          <p:cNvSpPr/>
          <p:nvPr/>
        </p:nvSpPr>
        <p:spPr>
          <a:xfrm>
            <a:off x="4448944" y="5656085"/>
            <a:ext cx="1275568" cy="437211"/>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会場内へ</a:t>
            </a:r>
          </a:p>
        </p:txBody>
      </p:sp>
      <p:sp>
        <p:nvSpPr>
          <p:cNvPr id="37" name="角丸四角形吹き出し 36"/>
          <p:cNvSpPr/>
          <p:nvPr/>
        </p:nvSpPr>
        <p:spPr>
          <a:xfrm>
            <a:off x="136398" y="4277066"/>
            <a:ext cx="1453633" cy="1168158"/>
          </a:xfrm>
          <a:prstGeom prst="wedgeRoundRectCallout">
            <a:avLst>
              <a:gd name="adj1" fmla="val 65958"/>
              <a:gd name="adj2" fmla="val 51775"/>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A-OTF じゅん Pro 34" pitchFamily="34" charset="-128"/>
                <a:ea typeface="A-OTF じゅん Pro 34" pitchFamily="34" charset="-128"/>
              </a:rPr>
              <a:t>③</a:t>
            </a:r>
            <a:r>
              <a:rPr kumimoji="1" lang="ja-JP" altLang="en-US" dirty="0">
                <a:solidFill>
                  <a:schemeClr val="tx1"/>
                </a:solidFill>
                <a:latin typeface="A-OTF じゅん Pro 34" pitchFamily="34" charset="-128"/>
                <a:ea typeface="A-OTF じゅん Pro 34" pitchFamily="34" charset="-128"/>
              </a:rPr>
              <a:t>講演を聴</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err="1">
                <a:solidFill>
                  <a:schemeClr val="tx1"/>
                </a:solidFill>
                <a:latin typeface="A-OTF じゅん Pro 34" pitchFamily="34" charset="-128"/>
                <a:ea typeface="A-OTF じゅん Pro 34" pitchFamily="34" charset="-128"/>
              </a:rPr>
              <a:t>講し</a:t>
            </a:r>
            <a:r>
              <a:rPr kumimoji="1" lang="ja-JP" altLang="en-US" dirty="0">
                <a:solidFill>
                  <a:schemeClr val="tx1"/>
                </a:solidFill>
                <a:latin typeface="A-OTF じゅん Pro 34" pitchFamily="34" charset="-128"/>
                <a:ea typeface="A-OTF じゅん Pro 34" pitchFamily="34" charset="-128"/>
              </a:rPr>
              <a:t>、単</a:t>
            </a:r>
            <a:endParaRPr kumimoji="1" lang="en-US" altLang="ja-JP" dirty="0">
              <a:solidFill>
                <a:schemeClr val="tx1"/>
              </a:solidFill>
              <a:latin typeface="A-OTF じゅん Pro 34" pitchFamily="34" charset="-128"/>
              <a:ea typeface="A-OTF じゅん Pro 34" pitchFamily="34" charset="-128"/>
            </a:endParaRPr>
          </a:p>
          <a:p>
            <a:r>
              <a:rPr lang="ja-JP" altLang="en-US" dirty="0">
                <a:solidFill>
                  <a:schemeClr val="tx1"/>
                </a:solidFill>
                <a:latin typeface="A-OTF じゅん Pro 34" pitchFamily="34" charset="-128"/>
                <a:ea typeface="A-OTF じゅん Pro 34" pitchFamily="34" charset="-128"/>
              </a:rPr>
              <a:t>　</a:t>
            </a:r>
            <a:r>
              <a:rPr kumimoji="1" lang="ja-JP" altLang="en-US" dirty="0">
                <a:solidFill>
                  <a:schemeClr val="tx1"/>
                </a:solidFill>
                <a:latin typeface="A-OTF じゅん Pro 34" pitchFamily="34" charset="-128"/>
                <a:ea typeface="A-OTF じゅん Pro 34" pitchFamily="34" charset="-128"/>
              </a:rPr>
              <a:t>位取得</a:t>
            </a:r>
            <a:endParaRPr kumimoji="1" lang="en-US" altLang="ja-JP" dirty="0">
              <a:solidFill>
                <a:schemeClr val="tx1"/>
              </a:solidFill>
              <a:latin typeface="A-OTF じゅん Pro 34" pitchFamily="34" charset="-128"/>
              <a:ea typeface="A-OTF じゅん Pro 34" pitchFamily="34" charset="-128"/>
            </a:endParaRPr>
          </a:p>
        </p:txBody>
      </p:sp>
      <p:sp>
        <p:nvSpPr>
          <p:cNvPr id="38" name="サブタイトル 2"/>
          <p:cNvSpPr txBox="1">
            <a:spLocks/>
          </p:cNvSpPr>
          <p:nvPr/>
        </p:nvSpPr>
        <p:spPr>
          <a:xfrm>
            <a:off x="128464" y="3645024"/>
            <a:ext cx="1800200" cy="56573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A-OTF ゴシックMB101 Pro U" pitchFamily="34" charset="-128"/>
                <a:ea typeface="A-OTF ゴシックMB101 Pro U" pitchFamily="34" charset="-128"/>
              </a:rPr>
              <a:t>単位取得者</a:t>
            </a:r>
          </a:p>
        </p:txBody>
      </p:sp>
      <p:sp>
        <p:nvSpPr>
          <p:cNvPr id="40" name="サブタイトル 2"/>
          <p:cNvSpPr txBox="1">
            <a:spLocks/>
          </p:cNvSpPr>
          <p:nvPr/>
        </p:nvSpPr>
        <p:spPr>
          <a:xfrm>
            <a:off x="-15552" y="6109157"/>
            <a:ext cx="5822360" cy="48819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a:solidFill>
                  <a:srgbClr val="FF0000"/>
                </a:solidFill>
                <a:latin typeface="A-OTF ゴシックMB101 Pro U" pitchFamily="34" charset="-128"/>
                <a:ea typeface="A-OTF ゴシックMB101 Pro U" pitchFamily="34" charset="-128"/>
              </a:rPr>
              <a:t>＊単位取得をする講演ごとに受講単位を取得する</a:t>
            </a:r>
          </a:p>
        </p:txBody>
      </p:sp>
      <p:sp>
        <p:nvSpPr>
          <p:cNvPr id="24" name="タイトル 1"/>
          <p:cNvSpPr txBox="1">
            <a:spLocks/>
          </p:cNvSpPr>
          <p:nvPr/>
        </p:nvSpPr>
        <p:spPr>
          <a:xfrm>
            <a:off x="0" y="-27384"/>
            <a:ext cx="9906000" cy="692695"/>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a:solidFill>
                  <a:schemeClr val="bg1"/>
                </a:solidFill>
              </a:rPr>
              <a:t>日本皮膚科学会 新専門医制度の単位受付について</a:t>
            </a:r>
            <a:endParaRPr lang="ja-JP" altLang="en-US" sz="3200" dirty="0">
              <a:solidFill>
                <a:schemeClr val="bg1"/>
              </a:solidFill>
            </a:endParaRPr>
          </a:p>
        </p:txBody>
      </p:sp>
      <p:pic>
        <p:nvPicPr>
          <p:cNvPr id="1026" name="Picture 2" descr="C:\Users\PC07\Desktop\yj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678" y="4941168"/>
            <a:ext cx="15938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fade">
                                      <p:cBhvr>
                                        <p:cTn id="60" dur="500"/>
                                        <p:tgtEl>
                                          <p:spTgt spid="20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10" grpId="0" animBg="1"/>
      <p:bldP spid="17" grpId="0" animBg="1"/>
      <p:bldP spid="30" grpId="0"/>
      <p:bldP spid="31" grpId="0" animBg="1"/>
      <p:bldP spid="32" grpId="0" animBg="1"/>
      <p:bldP spid="6" grpId="0" animBg="1"/>
      <p:bldP spid="34" grpId="0" animBg="1"/>
      <p:bldP spid="35" grpId="0" animBg="1"/>
      <p:bldP spid="36" grpId="0" animBg="1"/>
      <p:bldP spid="37" grpId="0" animBg="1"/>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サブタイトル 2"/>
          <p:cNvSpPr txBox="1">
            <a:spLocks/>
          </p:cNvSpPr>
          <p:nvPr/>
        </p:nvSpPr>
        <p:spPr>
          <a:xfrm>
            <a:off x="56456" y="764704"/>
            <a:ext cx="7704856" cy="64807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A-OTF ゴシックMB101 Pro U" pitchFamily="34" charset="-128"/>
                <a:ea typeface="A-OTF ゴシックMB101 Pro U" pitchFamily="34" charset="-128"/>
              </a:rPr>
              <a:t>＜新専門医制度の単位を確認する方法＞</a:t>
            </a:r>
          </a:p>
        </p:txBody>
      </p:sp>
      <p:sp>
        <p:nvSpPr>
          <p:cNvPr id="24" name="タイトル 1"/>
          <p:cNvSpPr txBox="1">
            <a:spLocks/>
          </p:cNvSpPr>
          <p:nvPr/>
        </p:nvSpPr>
        <p:spPr>
          <a:xfrm>
            <a:off x="0" y="-27384"/>
            <a:ext cx="9906000" cy="692695"/>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a:solidFill>
                  <a:schemeClr val="bg1"/>
                </a:solidFill>
              </a:rPr>
              <a:t>日本皮膚科学会 新専門医制度の単位受付について</a:t>
            </a:r>
            <a:endParaRPr lang="ja-JP" altLang="en-US" sz="32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2339503"/>
            <a:ext cx="5092896" cy="44018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663" y="1881020"/>
            <a:ext cx="4176464" cy="2953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112" y="3633056"/>
            <a:ext cx="3898813" cy="3224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角丸四角形 26"/>
          <p:cNvSpPr/>
          <p:nvPr/>
        </p:nvSpPr>
        <p:spPr>
          <a:xfrm>
            <a:off x="200472" y="4836828"/>
            <a:ext cx="2474440" cy="3923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カギ線コネクタ 10"/>
          <p:cNvCxnSpPr>
            <a:endCxn id="2051" idx="1"/>
          </p:cNvCxnSpPr>
          <p:nvPr/>
        </p:nvCxnSpPr>
        <p:spPr>
          <a:xfrm flipV="1">
            <a:off x="2229496" y="3357923"/>
            <a:ext cx="1512167" cy="1478905"/>
          </a:xfrm>
          <a:prstGeom prst="bentConnector3">
            <a:avLst>
              <a:gd name="adj1" fmla="val 16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6753200" y="3284984"/>
            <a:ext cx="8986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カギ線コネクタ 38"/>
          <p:cNvCxnSpPr>
            <a:stCxn id="33" idx="3"/>
          </p:cNvCxnSpPr>
          <p:nvPr/>
        </p:nvCxnSpPr>
        <p:spPr>
          <a:xfrm>
            <a:off x="7651848" y="3392996"/>
            <a:ext cx="360040" cy="1441829"/>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サブタイトル 2"/>
          <p:cNvSpPr>
            <a:spLocks noGrp="1"/>
          </p:cNvSpPr>
          <p:nvPr>
            <p:ph type="subTitle" idx="1"/>
          </p:nvPr>
        </p:nvSpPr>
        <p:spPr>
          <a:xfrm>
            <a:off x="0" y="1268760"/>
            <a:ext cx="9906000" cy="1296144"/>
          </a:xfrm>
          <a:noFill/>
        </p:spPr>
        <p:txBody>
          <a:bodyPr>
            <a:noAutofit/>
          </a:bodyPr>
          <a:lstStyle/>
          <a:p>
            <a:pPr algn="l"/>
            <a:r>
              <a:rPr lang="ja-JP" altLang="en-US" sz="2800" dirty="0">
                <a:solidFill>
                  <a:schemeClr val="tx1"/>
                </a:solidFill>
                <a:latin typeface="A-OTF ゴシックMB101 Pro U" pitchFamily="34" charset="-128"/>
                <a:ea typeface="A-OTF ゴシックMB101 Pro U" pitchFamily="34" charset="-128"/>
              </a:rPr>
              <a:t>現在の単位取得状況は日本皮膚科学会の会員マイページより確認可能です。</a:t>
            </a:r>
            <a:endParaRPr lang="en-US" altLang="ja-JP" sz="2800" dirty="0">
              <a:solidFill>
                <a:schemeClr val="tx1"/>
              </a:solidFill>
              <a:latin typeface="A-OTF ゴシックMB101 Pro U" pitchFamily="34" charset="-128"/>
              <a:ea typeface="A-OTF ゴシックMB101 Pro U" pitchFamily="34" charset="-128"/>
            </a:endParaRPr>
          </a:p>
        </p:txBody>
      </p:sp>
      <p:sp>
        <p:nvSpPr>
          <p:cNvPr id="13" name="角丸四角形吹き出し 12"/>
          <p:cNvSpPr/>
          <p:nvPr/>
        </p:nvSpPr>
        <p:spPr>
          <a:xfrm>
            <a:off x="776535" y="2463445"/>
            <a:ext cx="2584171" cy="597862"/>
          </a:xfrm>
          <a:prstGeom prst="wedgeRoundRectCallout">
            <a:avLst>
              <a:gd name="adj1" fmla="val 68796"/>
              <a:gd name="adj2" fmla="val 84321"/>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OTF じゅん Pro 34" pitchFamily="34" charset="-128"/>
                <a:ea typeface="A-OTF じゅん Pro 34" pitchFamily="34" charset="-128"/>
              </a:rPr>
              <a:t>①項目ごとの一覧が</a:t>
            </a:r>
            <a:endParaRPr lang="en-US" altLang="ja-JP" b="1" dirty="0">
              <a:solidFill>
                <a:schemeClr val="tx1"/>
              </a:solidFill>
              <a:latin typeface="A-OTF じゅん Pro 34" pitchFamily="34" charset="-128"/>
              <a:ea typeface="A-OTF じゅん Pro 34" pitchFamily="34" charset="-128"/>
            </a:endParaRPr>
          </a:p>
          <a:p>
            <a:r>
              <a:rPr lang="ja-JP" altLang="en-US" b="1" dirty="0">
                <a:solidFill>
                  <a:schemeClr val="tx1"/>
                </a:solidFill>
                <a:latin typeface="A-OTF じゅん Pro 34" pitchFamily="34" charset="-128"/>
                <a:ea typeface="A-OTF じゅん Pro 34" pitchFamily="34" charset="-128"/>
              </a:rPr>
              <a:t>　表示されます。</a:t>
            </a:r>
          </a:p>
        </p:txBody>
      </p:sp>
      <p:sp>
        <p:nvSpPr>
          <p:cNvPr id="14" name="角丸四角形吹き出し 13"/>
          <p:cNvSpPr/>
          <p:nvPr/>
        </p:nvSpPr>
        <p:spPr>
          <a:xfrm>
            <a:off x="6537176" y="1772816"/>
            <a:ext cx="3016219" cy="713283"/>
          </a:xfrm>
          <a:prstGeom prst="wedgeRoundRectCallout">
            <a:avLst>
              <a:gd name="adj1" fmla="val 1749"/>
              <a:gd name="adj2" fmla="val 296167"/>
              <a:gd name="adj3" fmla="val 1666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OTF じゅん Pro 34" pitchFamily="34" charset="-128"/>
                <a:ea typeface="A-OTF じゅん Pro 34" pitchFamily="34" charset="-128"/>
              </a:rPr>
              <a:t>②詳細をクリックすると細</a:t>
            </a:r>
            <a:endParaRPr lang="en-US" altLang="ja-JP" b="1" dirty="0">
              <a:solidFill>
                <a:schemeClr val="tx1"/>
              </a:solidFill>
              <a:latin typeface="A-OTF じゅん Pro 34" pitchFamily="34" charset="-128"/>
              <a:ea typeface="A-OTF じゅん Pro 34" pitchFamily="34" charset="-128"/>
            </a:endParaRPr>
          </a:p>
          <a:p>
            <a:r>
              <a:rPr lang="ja-JP" altLang="en-US" b="1" dirty="0">
                <a:solidFill>
                  <a:schemeClr val="tx1"/>
                </a:solidFill>
                <a:latin typeface="A-OTF じゅん Pro 34" pitchFamily="34" charset="-128"/>
                <a:ea typeface="A-OTF じゅん Pro 34" pitchFamily="34" charset="-128"/>
              </a:rPr>
              <a:t>　かい状況が分かります。</a:t>
            </a:r>
          </a:p>
        </p:txBody>
      </p:sp>
    </p:spTree>
    <p:extLst>
      <p:ext uri="{BB962C8B-B14F-4D97-AF65-F5344CB8AC3E}">
        <p14:creationId xmlns:p14="http://schemas.microsoft.com/office/powerpoint/2010/main" val="16368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70259"/>
            <a:ext cx="9286875"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242450" y="3401237"/>
            <a:ext cx="4842992" cy="523220"/>
          </a:xfrm>
          <a:prstGeom prst="rect">
            <a:avLst/>
          </a:prstGeom>
          <a:solidFill>
            <a:schemeClr val="bg1"/>
          </a:solidFill>
          <a:ln w="38100">
            <a:solidFill>
              <a:srgbClr val="00B050"/>
            </a:solidFill>
          </a:ln>
        </p:spPr>
        <p:txBody>
          <a:bodyPr wrap="none" rtlCol="0">
            <a:spAutoFit/>
          </a:bodyPr>
          <a:lstStyle/>
          <a:p>
            <a:r>
              <a:rPr kumimoji="1" lang="ja-JP" altLang="en-US" sz="2800" dirty="0">
                <a:solidFill>
                  <a:srgbClr val="FF0000"/>
                </a:solidFill>
              </a:rPr>
              <a:t>この日の合計取得単位　</a:t>
            </a:r>
            <a:r>
              <a:rPr kumimoji="1" lang="en-US" altLang="ja-JP" sz="2800" dirty="0">
                <a:solidFill>
                  <a:srgbClr val="FF0000"/>
                </a:solidFill>
              </a:rPr>
              <a:t>4</a:t>
            </a:r>
            <a:r>
              <a:rPr kumimoji="1" lang="ja-JP" altLang="en-US" sz="2800" dirty="0">
                <a:solidFill>
                  <a:srgbClr val="FF0000"/>
                </a:solidFill>
              </a:rPr>
              <a:t>単位</a:t>
            </a:r>
          </a:p>
        </p:txBody>
      </p:sp>
      <p:sp>
        <p:nvSpPr>
          <p:cNvPr id="7" name="タイトル 1"/>
          <p:cNvSpPr txBox="1">
            <a:spLocks/>
          </p:cNvSpPr>
          <p:nvPr/>
        </p:nvSpPr>
        <p:spPr>
          <a:xfrm>
            <a:off x="0" y="-27384"/>
            <a:ext cx="9906000" cy="346347"/>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chemeClr val="bg1"/>
                </a:solidFill>
              </a:rPr>
              <a:t>第</a:t>
            </a:r>
            <a:r>
              <a:rPr lang="en-US" altLang="ja-JP" sz="2000" dirty="0">
                <a:solidFill>
                  <a:schemeClr val="bg1"/>
                </a:solidFill>
              </a:rPr>
              <a:t>117</a:t>
            </a:r>
            <a:r>
              <a:rPr lang="ja-JP" altLang="en-US" sz="2000" dirty="0">
                <a:solidFill>
                  <a:schemeClr val="bg1"/>
                </a:solidFill>
              </a:rPr>
              <a:t>回総会を例にした単位取得について（</a:t>
            </a:r>
            <a:r>
              <a:rPr lang="en-US" altLang="ja-JP" sz="2000" dirty="0">
                <a:solidFill>
                  <a:schemeClr val="bg1"/>
                </a:solidFill>
              </a:rPr>
              <a:t>1</a:t>
            </a:r>
            <a:r>
              <a:rPr lang="ja-JP" altLang="en-US" sz="2000" dirty="0">
                <a:solidFill>
                  <a:schemeClr val="bg1"/>
                </a:solidFill>
              </a:rPr>
              <a:t>日目）</a:t>
            </a:r>
          </a:p>
        </p:txBody>
      </p:sp>
      <p:sp>
        <p:nvSpPr>
          <p:cNvPr id="8" name="サブタイトル 2"/>
          <p:cNvSpPr txBox="1">
            <a:spLocks/>
          </p:cNvSpPr>
          <p:nvPr/>
        </p:nvSpPr>
        <p:spPr>
          <a:xfrm>
            <a:off x="2000672" y="908720"/>
            <a:ext cx="4608512" cy="378524"/>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000" dirty="0">
                <a:solidFill>
                  <a:srgbClr val="FF0000"/>
                </a:solidFill>
                <a:latin typeface="A-OTF ゴシックMB101 Pro U" pitchFamily="34" charset="-128"/>
                <a:ea typeface="A-OTF ゴシックMB101 Pro U" pitchFamily="34" charset="-128"/>
              </a:rPr>
              <a:t>第</a:t>
            </a:r>
            <a:r>
              <a:rPr lang="en-US" altLang="ja-JP" sz="2000" dirty="0">
                <a:solidFill>
                  <a:srgbClr val="FF0000"/>
                </a:solidFill>
                <a:latin typeface="A-OTF ゴシックMB101 Pro U" pitchFamily="34" charset="-128"/>
                <a:ea typeface="A-OTF ゴシックMB101 Pro U" pitchFamily="34" charset="-128"/>
              </a:rPr>
              <a:t>117</a:t>
            </a:r>
            <a:r>
              <a:rPr lang="ja-JP" altLang="en-US" sz="2000" dirty="0">
                <a:solidFill>
                  <a:srgbClr val="FF0000"/>
                </a:solidFill>
                <a:latin typeface="A-OTF ゴシックMB101 Pro U" pitchFamily="34" charset="-128"/>
                <a:ea typeface="A-OTF ゴシックMB101 Pro U" pitchFamily="34" charset="-128"/>
              </a:rPr>
              <a:t>総会を例にした単位取得の概要</a:t>
            </a:r>
          </a:p>
        </p:txBody>
      </p:sp>
      <p:sp>
        <p:nvSpPr>
          <p:cNvPr id="9" name="下矢印 8"/>
          <p:cNvSpPr/>
          <p:nvPr/>
        </p:nvSpPr>
        <p:spPr>
          <a:xfrm>
            <a:off x="1431364" y="1457867"/>
            <a:ext cx="317789" cy="674989"/>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9682179">
            <a:off x="2424500" y="2000594"/>
            <a:ext cx="317789" cy="3324506"/>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68" y="1043658"/>
            <a:ext cx="576064" cy="51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1856657" y="2010326"/>
            <a:ext cx="1362919"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12" name="テキスト ボックス 11"/>
          <p:cNvSpPr txBox="1"/>
          <p:nvPr/>
        </p:nvSpPr>
        <p:spPr>
          <a:xfrm>
            <a:off x="3598165" y="4653136"/>
            <a:ext cx="1341619"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2" name="テキスト ボックス 1"/>
          <p:cNvSpPr txBox="1"/>
          <p:nvPr/>
        </p:nvSpPr>
        <p:spPr>
          <a:xfrm>
            <a:off x="2432720" y="1988840"/>
            <a:ext cx="786856" cy="369332"/>
          </a:xfrm>
          <a:prstGeom prst="rect">
            <a:avLst/>
          </a:prstGeom>
          <a:noFill/>
        </p:spPr>
        <p:txBody>
          <a:bodyPr wrap="square" rtlCol="0">
            <a:spAutoFit/>
          </a:bodyPr>
          <a:lstStyle/>
          <a:p>
            <a:pPr algn="ctr"/>
            <a:r>
              <a:rPr kumimoji="1" lang="en-US" altLang="ja-JP" dirty="0"/>
              <a:t>2</a:t>
            </a:r>
            <a:r>
              <a:rPr kumimoji="1" lang="ja-JP" altLang="en-US" dirty="0"/>
              <a:t>単位</a:t>
            </a:r>
          </a:p>
        </p:txBody>
      </p:sp>
      <p:sp>
        <p:nvSpPr>
          <p:cNvPr id="5" name="テキスト ボックス 4"/>
          <p:cNvSpPr txBox="1"/>
          <p:nvPr/>
        </p:nvSpPr>
        <p:spPr>
          <a:xfrm>
            <a:off x="4147696" y="4643844"/>
            <a:ext cx="792088" cy="369332"/>
          </a:xfrm>
          <a:prstGeom prst="rect">
            <a:avLst/>
          </a:prstGeom>
          <a:noFill/>
        </p:spPr>
        <p:txBody>
          <a:bodyPr wrap="square" rtlCol="0">
            <a:spAutoFit/>
          </a:bodyPr>
          <a:lstStyle/>
          <a:p>
            <a:pPr algn="ctr"/>
            <a:r>
              <a:rPr kumimoji="1" lang="en-US" altLang="ja-JP" dirty="0"/>
              <a:t>2</a:t>
            </a:r>
            <a:r>
              <a:rPr lang="ja-JP" altLang="en-US" dirty="0"/>
              <a:t>単位</a:t>
            </a:r>
          </a:p>
        </p:txBody>
      </p:sp>
    </p:spTree>
    <p:extLst>
      <p:ext uri="{BB962C8B-B14F-4D97-AF65-F5344CB8AC3E}">
        <p14:creationId xmlns:p14="http://schemas.microsoft.com/office/powerpoint/2010/main" val="40990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8867E-6 3.8885E-6 L 1.28867E-6 0.11543 " pathEditMode="relative" rAng="0" ptsTypes="AA">
                                      <p:cBhvr>
                                        <p:cTn id="6" dur="2000" fill="hold"/>
                                        <p:tgtEl>
                                          <p:spTgt spid="3"/>
                                        </p:tgtEl>
                                        <p:attrNameLst>
                                          <p:attrName>ppt_x</p:attrName>
                                          <p:attrName>ppt_y</p:attrName>
                                        </p:attrNameLst>
                                      </p:cBhvr>
                                      <p:rCtr x="0" y="576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8867E-6 0.11543 L 0.18897 0.55424 " pathEditMode="relative" rAng="0" ptsTypes="AA">
                                      <p:cBhvr>
                                        <p:cTn id="22" dur="2000" fill="hold"/>
                                        <p:tgtEl>
                                          <p:spTgt spid="3"/>
                                        </p:tgtEl>
                                        <p:attrNameLst>
                                          <p:attrName>ppt_x</p:attrName>
                                          <p:attrName>ppt_y</p:attrName>
                                        </p:attrNameLst>
                                      </p:cBhvr>
                                      <p:rCtr x="9441" y="21929"/>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88640"/>
            <a:ext cx="9248775"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206352" y="3265820"/>
            <a:ext cx="4842992" cy="523220"/>
          </a:xfrm>
          <a:prstGeom prst="rect">
            <a:avLst/>
          </a:prstGeom>
          <a:solidFill>
            <a:schemeClr val="bg1"/>
          </a:solidFill>
          <a:ln w="28575">
            <a:solidFill>
              <a:srgbClr val="00B050"/>
            </a:solidFill>
          </a:ln>
        </p:spPr>
        <p:txBody>
          <a:bodyPr wrap="none" rtlCol="0">
            <a:spAutoFit/>
          </a:bodyPr>
          <a:lstStyle/>
          <a:p>
            <a:r>
              <a:rPr kumimoji="1" lang="ja-JP" altLang="en-US" sz="2800" dirty="0">
                <a:solidFill>
                  <a:srgbClr val="FF0000"/>
                </a:solidFill>
              </a:rPr>
              <a:t>この日の合計取得単位　</a:t>
            </a:r>
            <a:r>
              <a:rPr kumimoji="1" lang="en-US" altLang="ja-JP" sz="2800" dirty="0">
                <a:solidFill>
                  <a:srgbClr val="FF0000"/>
                </a:solidFill>
              </a:rPr>
              <a:t>4</a:t>
            </a:r>
            <a:r>
              <a:rPr kumimoji="1" lang="ja-JP" altLang="en-US" sz="2800" dirty="0">
                <a:solidFill>
                  <a:srgbClr val="FF0000"/>
                </a:solidFill>
              </a:rPr>
              <a:t>単位</a:t>
            </a:r>
          </a:p>
        </p:txBody>
      </p:sp>
      <p:sp>
        <p:nvSpPr>
          <p:cNvPr id="7" name="タイトル 1"/>
          <p:cNvSpPr txBox="1">
            <a:spLocks/>
          </p:cNvSpPr>
          <p:nvPr/>
        </p:nvSpPr>
        <p:spPr>
          <a:xfrm>
            <a:off x="0" y="-27384"/>
            <a:ext cx="9906000" cy="346347"/>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chemeClr val="bg1"/>
                </a:solidFill>
              </a:rPr>
              <a:t>第</a:t>
            </a:r>
            <a:r>
              <a:rPr lang="en-US" altLang="ja-JP" sz="2000" dirty="0">
                <a:solidFill>
                  <a:schemeClr val="bg1"/>
                </a:solidFill>
              </a:rPr>
              <a:t>117</a:t>
            </a:r>
            <a:r>
              <a:rPr lang="ja-JP" altLang="en-US" sz="2000" dirty="0">
                <a:solidFill>
                  <a:schemeClr val="bg1"/>
                </a:solidFill>
              </a:rPr>
              <a:t>回総会を例にした単位取得について（</a:t>
            </a:r>
            <a:r>
              <a:rPr lang="en-US" altLang="ja-JP" sz="2000" dirty="0">
                <a:solidFill>
                  <a:schemeClr val="bg1"/>
                </a:solidFill>
              </a:rPr>
              <a:t>2</a:t>
            </a:r>
            <a:r>
              <a:rPr lang="ja-JP" altLang="en-US" sz="2000" dirty="0">
                <a:solidFill>
                  <a:schemeClr val="bg1"/>
                </a:solidFill>
              </a:rPr>
              <a:t>日目）</a:t>
            </a:r>
          </a:p>
        </p:txBody>
      </p:sp>
      <p:sp>
        <p:nvSpPr>
          <p:cNvPr id="8" name="下矢印 7"/>
          <p:cNvSpPr/>
          <p:nvPr/>
        </p:nvSpPr>
        <p:spPr>
          <a:xfrm>
            <a:off x="1431364" y="1457867"/>
            <a:ext cx="317789" cy="674989"/>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403100">
            <a:off x="1104077" y="2165978"/>
            <a:ext cx="317789" cy="1599257"/>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68" y="1043658"/>
            <a:ext cx="576064" cy="51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1884932" y="1781739"/>
            <a:ext cx="1267868"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11" name="テキスト ボックス 10"/>
          <p:cNvSpPr txBox="1"/>
          <p:nvPr/>
        </p:nvSpPr>
        <p:spPr>
          <a:xfrm>
            <a:off x="1262971" y="3331731"/>
            <a:ext cx="1255895" cy="338554"/>
          </a:xfrm>
          <a:prstGeom prst="rect">
            <a:avLst/>
          </a:prstGeom>
          <a:solidFill>
            <a:schemeClr val="bg1"/>
          </a:solidFill>
          <a:ln w="28575">
            <a:solidFill>
              <a:schemeClr val="tx1"/>
            </a:solidFill>
          </a:ln>
        </p:spPr>
        <p:txBody>
          <a:bodyPr wrap="square" rtlCol="0">
            <a:spAutoFit/>
          </a:bodyPr>
          <a:lstStyle/>
          <a:p>
            <a:r>
              <a:rPr kumimoji="1" lang="ja-JP" altLang="en-US" sz="1600" b="1" dirty="0"/>
              <a:t>受講</a:t>
            </a:r>
          </a:p>
        </p:txBody>
      </p:sp>
      <p:sp>
        <p:nvSpPr>
          <p:cNvPr id="4" name="テキスト ボックス 3"/>
          <p:cNvSpPr txBox="1"/>
          <p:nvPr/>
        </p:nvSpPr>
        <p:spPr>
          <a:xfrm>
            <a:off x="2432720" y="1763524"/>
            <a:ext cx="763351" cy="369332"/>
          </a:xfrm>
          <a:prstGeom prst="rect">
            <a:avLst/>
          </a:prstGeom>
          <a:noFill/>
        </p:spPr>
        <p:txBody>
          <a:bodyPr wrap="none" rtlCol="0">
            <a:spAutoFit/>
          </a:bodyPr>
          <a:lstStyle/>
          <a:p>
            <a:r>
              <a:rPr kumimoji="1" lang="en-US" altLang="ja-JP" dirty="0"/>
              <a:t>2</a:t>
            </a:r>
            <a:r>
              <a:rPr kumimoji="1" lang="ja-JP" altLang="en-US" dirty="0"/>
              <a:t>単位</a:t>
            </a:r>
          </a:p>
        </p:txBody>
      </p:sp>
      <p:sp>
        <p:nvSpPr>
          <p:cNvPr id="5" name="テキスト ボックス 4"/>
          <p:cNvSpPr txBox="1"/>
          <p:nvPr/>
        </p:nvSpPr>
        <p:spPr>
          <a:xfrm>
            <a:off x="1784648" y="3316342"/>
            <a:ext cx="763351" cy="369332"/>
          </a:xfrm>
          <a:prstGeom prst="rect">
            <a:avLst/>
          </a:prstGeom>
          <a:noFill/>
        </p:spPr>
        <p:txBody>
          <a:bodyPr wrap="none" rtlCol="0">
            <a:spAutoFit/>
          </a:bodyPr>
          <a:lstStyle/>
          <a:p>
            <a:r>
              <a:rPr kumimoji="1" lang="en-US" altLang="ja-JP" dirty="0"/>
              <a:t>2</a:t>
            </a:r>
            <a:r>
              <a:rPr kumimoji="1" lang="ja-JP" altLang="en-US" dirty="0"/>
              <a:t>単位</a:t>
            </a:r>
          </a:p>
        </p:txBody>
      </p:sp>
    </p:spTree>
    <p:extLst>
      <p:ext uri="{BB962C8B-B14F-4D97-AF65-F5344CB8AC3E}">
        <p14:creationId xmlns:p14="http://schemas.microsoft.com/office/powerpoint/2010/main" val="16248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8867E-6 3.8885E-6 L 1.28867E-6 0.11543 " pathEditMode="relative" rAng="0" ptsTypes="AA">
                                      <p:cBhvr>
                                        <p:cTn id="6" dur="2000" fill="hold"/>
                                        <p:tgtEl>
                                          <p:spTgt spid="3"/>
                                        </p:tgtEl>
                                        <p:attrNameLst>
                                          <p:attrName>ppt_x</p:attrName>
                                          <p:attrName>ppt_y</p:attrName>
                                        </p:attrNameLst>
                                      </p:cBhvr>
                                      <p:rCtr x="0" y="576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50697E-6 0.11543 L -0.0609 0.34166 " pathEditMode="relative" rAng="0" ptsTypes="AA">
                                      <p:cBhvr>
                                        <p:cTn id="22" dur="2000" fill="hold"/>
                                        <p:tgtEl>
                                          <p:spTgt spid="3"/>
                                        </p:tgtEl>
                                        <p:attrNameLst>
                                          <p:attrName>ppt_x</p:attrName>
                                          <p:attrName>ppt_y</p:attrName>
                                        </p:attrNameLst>
                                      </p:cBhvr>
                                      <p:rCtr x="-3045" y="11312"/>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4" grpId="0"/>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1029</Words>
  <Application>Microsoft Office PowerPoint</Application>
  <PresentationFormat>A4 210 x 297 mm</PresentationFormat>
  <Paragraphs>136</Paragraphs>
  <Slides>14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A-OTF ゴシックMB101 Pro U</vt:lpstr>
      <vt:lpstr>A-OTF じゅん Pro 34</vt:lpstr>
      <vt:lpstr>ＭＳ Ｐゴシック</vt:lpstr>
      <vt:lpstr>メイリオ</vt:lpstr>
      <vt:lpstr>Arial</vt:lpstr>
      <vt:lpstr>Calibri</vt:lpstr>
      <vt:lpstr>Office ​​テーマ</vt:lpstr>
      <vt:lpstr>機構認定専門医制度の単位取得について</vt:lpstr>
      <vt:lpstr>PowerPoint プレゼンテーション</vt:lpstr>
      <vt:lpstr>PowerPoint プレゼンテーション</vt:lpstr>
      <vt:lpstr>日本皮膚科学会 新専門医制度の単位受付について</vt:lpstr>
      <vt:lpstr>日本皮膚科学会 新専門医制度の単位受付について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日本皮膚科学会 新専門医制度の単位受付について</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日本皮膚科学会 指導医講習会</dc:title>
  <dc:creator>PC07</dc:creator>
  <cp:lastModifiedBy>USER18</cp:lastModifiedBy>
  <cp:revision>57</cp:revision>
  <cp:lastPrinted>2018-02-14T01:23:43Z</cp:lastPrinted>
  <dcterms:created xsi:type="dcterms:W3CDTF">2017-09-26T06:58:46Z</dcterms:created>
  <dcterms:modified xsi:type="dcterms:W3CDTF">2021-06-10T05:18:38Z</dcterms:modified>
</cp:coreProperties>
</file>